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80" r:id="rId5"/>
    <p:sldId id="259" r:id="rId6"/>
    <p:sldId id="271" r:id="rId7"/>
    <p:sldId id="272" r:id="rId8"/>
    <p:sldId id="276" r:id="rId9"/>
    <p:sldId id="265" r:id="rId10"/>
    <p:sldId id="260" r:id="rId11"/>
    <p:sldId id="261" r:id="rId12"/>
    <p:sldId id="277" r:id="rId13"/>
    <p:sldId id="278" r:id="rId14"/>
    <p:sldId id="279" r:id="rId15"/>
    <p:sldId id="266" r:id="rId16"/>
    <p:sldId id="263" r:id="rId17"/>
    <p:sldId id="274" r:id="rId18"/>
    <p:sldId id="269" r:id="rId19"/>
    <p:sldId id="275" r:id="rId20"/>
    <p:sldId id="262" r:id="rId21"/>
    <p:sldId id="270" r:id="rId22"/>
  </p:sldIdLst>
  <p:sldSz cx="14630400" cy="8229600"/>
  <p:notesSz cx="8229600" cy="14630400"/>
  <p:embeddedFontLst>
    <p:embeddedFont>
      <p:font typeface="Cabin" panose="020B0604020202020204" charset="0"/>
      <p:regular r:id="rId24"/>
    </p:embeddedFont>
    <p:embeddedFont>
      <p:font typeface="Unbounde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90001" cy="90001"/>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539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DAC9A-DE79-026A-9CF2-E2A550146A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39291B-491B-2EF0-125F-FD1C929712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A602BD-D61A-E7CF-A4AA-40F8E7CB43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D45608-3FA6-2480-8F72-FA4E716A9A3B}"/>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509988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E16FA-8E59-3BE0-7FEA-6E88ACEE27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F821B9-24E8-BC73-D623-A05C1C704C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F8522C-BB0E-605B-8B1E-B2337E7854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295B81-EC15-D81C-6A93-087FDD21823F}"/>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981305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2038200" y="1548942"/>
            <a:ext cx="12837526" cy="5131715"/>
          </a:xfrm>
          <a:prstGeom prst="rect">
            <a:avLst/>
          </a:prstGeom>
          <a:noFill/>
          <a:ln/>
          <a:effectLst>
            <a:innerShdw blurRad="63500" dist="50800" dir="13500000">
              <a:prstClr val="black">
                <a:alpha val="50000"/>
              </a:prstClr>
            </a:innerShdw>
          </a:effectLst>
        </p:spPr>
        <p:txBody>
          <a:bodyPr wrap="square" lIns="0" tIns="0" rIns="0" bIns="0" rtlCol="0" anchor="ctr"/>
          <a:lstStyle/>
          <a:p>
            <a:pPr>
              <a:lnSpc>
                <a:spcPts val="7650"/>
              </a:lnSpc>
            </a:pPr>
            <a:r>
              <a:rPr lang="en-US" sz="7200" dirty="0">
                <a:solidFill>
                  <a:srgbClr val="FFFFFF"/>
                </a:solidFill>
                <a:latin typeface="Unbounded" pitchFamily="34" charset="0"/>
                <a:ea typeface="Unbounded" pitchFamily="34" charset="-122"/>
                <a:cs typeface="Unbounded" pitchFamily="34" charset="-120"/>
              </a:rPr>
              <a:t>Smart  Health And</a:t>
            </a:r>
          </a:p>
          <a:p>
            <a:pPr>
              <a:lnSpc>
                <a:spcPts val="7650"/>
              </a:lnSpc>
            </a:pPr>
            <a:r>
              <a:rPr lang="en-US" sz="7200" dirty="0">
                <a:solidFill>
                  <a:srgbClr val="FFFFFF"/>
                </a:solidFill>
                <a:latin typeface="Unbounded" pitchFamily="34" charset="0"/>
                <a:ea typeface="Unbounded" pitchFamily="34" charset="-122"/>
                <a:cs typeface="Unbounded" pitchFamily="34" charset="-120"/>
              </a:rPr>
              <a:t>Wellness Monitoring 					System</a:t>
            </a:r>
          </a:p>
          <a:p>
            <a:pPr>
              <a:lnSpc>
                <a:spcPts val="7650"/>
              </a:lnSpc>
            </a:pPr>
            <a:r>
              <a:rPr lang="en-US" sz="7200" dirty="0">
                <a:solidFill>
                  <a:srgbClr val="FFFFFF"/>
                </a:solidFill>
                <a:latin typeface="Unbounded" pitchFamily="34" charset="0"/>
              </a:rPr>
              <a:t>               </a:t>
            </a:r>
            <a:r>
              <a:rPr lang="en-US" sz="5000" dirty="0">
                <a:solidFill>
                  <a:srgbClr val="FFFFFF"/>
                </a:solidFill>
                <a:latin typeface="Unbounded" pitchFamily="34" charset="0"/>
              </a:rPr>
              <a:t>Team-1</a:t>
            </a:r>
            <a:endParaRPr lang="en-US" sz="5000" dirty="0"/>
          </a:p>
        </p:txBody>
      </p:sp>
      <p:pic>
        <p:nvPicPr>
          <p:cNvPr id="10" name="Graphic 9" descr="Medical with solid fill">
            <a:extLst>
              <a:ext uri="{FF2B5EF4-FFF2-40B4-BE49-F238E27FC236}">
                <a16:creationId xmlns:a16="http://schemas.microsoft.com/office/drawing/2014/main" id="{810B981F-A8A3-1EAB-7323-B387D57485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6288" y="200722"/>
            <a:ext cx="1605776" cy="16057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3864338" y="581755"/>
            <a:ext cx="7335441" cy="626626"/>
          </a:xfrm>
          <a:prstGeom prst="rect">
            <a:avLst/>
          </a:prstGeom>
          <a:solidFill>
            <a:schemeClr val="accent6">
              <a:lumMod val="60000"/>
              <a:lumOff val="40000"/>
            </a:schemeClr>
          </a:solidFill>
          <a:ln/>
        </p:spPr>
        <p:txBody>
          <a:bodyPr wrap="none" lIns="0" tIns="0" rIns="0" bIns="0" rtlCol="0" anchor="t"/>
          <a:lstStyle/>
          <a:p>
            <a:pPr marL="0" indent="0">
              <a:lnSpc>
                <a:spcPts val="4900"/>
              </a:lnSpc>
              <a:buNone/>
            </a:pPr>
            <a:r>
              <a:rPr lang="en-US" sz="3900" dirty="0">
                <a:solidFill>
                  <a:srgbClr val="FFFFFF"/>
                </a:solidFill>
                <a:latin typeface="Unbounded" pitchFamily="34" charset="0"/>
                <a:ea typeface="Unbounded" pitchFamily="34" charset="-122"/>
                <a:cs typeface="Unbounded" pitchFamily="34" charset="-120"/>
              </a:rPr>
              <a:t>	</a:t>
            </a:r>
            <a:r>
              <a:rPr lang="en-US" sz="3900" dirty="0">
                <a:solidFill>
                  <a:schemeClr val="accent6">
                    <a:lumMod val="50000"/>
                  </a:schemeClr>
                </a:solidFill>
                <a:latin typeface="Unbounded" pitchFamily="34" charset="0"/>
                <a:ea typeface="Unbounded" pitchFamily="34" charset="-122"/>
                <a:cs typeface="Unbounded" pitchFamily="34" charset="-120"/>
              </a:rPr>
              <a:t>Smart Features</a:t>
            </a:r>
            <a:endParaRPr lang="en-US" sz="3900" dirty="0">
              <a:solidFill>
                <a:schemeClr val="accent6">
                  <a:lumMod val="50000"/>
                </a:schemeClr>
              </a:solidFill>
            </a:endParaRPr>
          </a:p>
        </p:txBody>
      </p:sp>
      <p:pic>
        <p:nvPicPr>
          <p:cNvPr id="19" name="Picture 18">
            <a:extLst>
              <a:ext uri="{FF2B5EF4-FFF2-40B4-BE49-F238E27FC236}">
                <a16:creationId xmlns:a16="http://schemas.microsoft.com/office/drawing/2014/main" id="{7370F632-D313-029F-71ED-7608641EA1CA}"/>
              </a:ext>
            </a:extLst>
          </p:cNvPr>
          <p:cNvPicPr>
            <a:picLocks noChangeAspect="1"/>
          </p:cNvPicPr>
          <p:nvPr/>
        </p:nvPicPr>
        <p:blipFill>
          <a:blip r:embed="rId3"/>
          <a:srcRect r="-21708"/>
          <a:stretch/>
        </p:blipFill>
        <p:spPr>
          <a:xfrm>
            <a:off x="7111982" y="1583473"/>
            <a:ext cx="9045389" cy="6478046"/>
          </a:xfrm>
          <a:prstGeom prst="rect">
            <a:avLst/>
          </a:prstGeom>
        </p:spPr>
      </p:pic>
      <p:sp>
        <p:nvSpPr>
          <p:cNvPr id="9" name="Rectangle 4">
            <a:extLst>
              <a:ext uri="{FF2B5EF4-FFF2-40B4-BE49-F238E27FC236}">
                <a16:creationId xmlns:a16="http://schemas.microsoft.com/office/drawing/2014/main" id="{D9C83D49-6CF0-8EFE-2D86-BC27895CC948}"/>
              </a:ext>
            </a:extLst>
          </p:cNvPr>
          <p:cNvSpPr>
            <a:spLocks noChangeArrowheads="1"/>
          </p:cNvSpPr>
          <p:nvPr/>
        </p:nvSpPr>
        <p:spPr bwMode="auto">
          <a:xfrm>
            <a:off x="358814" y="2259385"/>
            <a:ext cx="6655443" cy="4339650"/>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D0D0D"/>
              </a:solidFill>
              <a:effectLst/>
              <a:latin typeface="ui-sans-serif"/>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accent3">
                    <a:lumMod val="40000"/>
                    <a:lumOff val="60000"/>
                  </a:schemeClr>
                </a:solidFill>
                <a:effectLst/>
                <a:latin typeface="ui-sans-serif"/>
              </a:rPr>
              <a:t>Wellness Transaction Tracking</a:t>
            </a:r>
            <a:r>
              <a:rPr kumimoji="0" lang="en-US" altLang="en-US" sz="2000" b="0" i="0" u="none" strike="noStrike" cap="none" normalizeH="0" baseline="0" dirty="0">
                <a:ln>
                  <a:noFill/>
                </a:ln>
                <a:solidFill>
                  <a:schemeClr val="accent3">
                    <a:lumMod val="40000"/>
                    <a:lumOff val="60000"/>
                  </a:schemeClr>
                </a:solidFill>
                <a:effectLst/>
                <a:latin typeface="ui-sans-serif"/>
              </a:rPr>
              <a:t>: Seamlessly monitor and manage your wellness-related transactions, from </a:t>
            </a:r>
            <a:r>
              <a:rPr lang="en-US" altLang="en-US" sz="2000" dirty="0">
                <a:solidFill>
                  <a:schemeClr val="accent3">
                    <a:lumMod val="40000"/>
                    <a:lumOff val="60000"/>
                  </a:schemeClr>
                </a:solidFill>
                <a:latin typeface="ui-sans-serif"/>
              </a:rPr>
              <a:t>buying</a:t>
            </a:r>
          </a:p>
          <a:p>
            <a:pPr marL="0" marR="0" lvl="0" indent="0" algn="l" defTabSz="914400" rtl="0" eaLnBrk="0" fontAlgn="base" latinLnBrk="0" hangingPunct="0">
              <a:lnSpc>
                <a:spcPct val="100000"/>
              </a:lnSpc>
              <a:spcBef>
                <a:spcPct val="0"/>
              </a:spcBef>
              <a:spcAft>
                <a:spcPct val="0"/>
              </a:spcAft>
              <a:buClrTx/>
              <a:buSzTx/>
              <a:tabLst/>
            </a:pPr>
            <a:r>
              <a:rPr lang="en-US" altLang="en-US" sz="2000" dirty="0">
                <a:solidFill>
                  <a:schemeClr val="accent3">
                    <a:lumMod val="40000"/>
                    <a:lumOff val="60000"/>
                  </a:schemeClr>
                </a:solidFill>
                <a:latin typeface="ui-sans-serif"/>
              </a:rPr>
              <a:t>Fitness equipment</a:t>
            </a:r>
            <a:r>
              <a:rPr kumimoji="0" lang="en-US" altLang="en-US" sz="2000" b="0" i="0" u="none" strike="noStrike" cap="none" normalizeH="0" baseline="0" dirty="0">
                <a:ln>
                  <a:noFill/>
                </a:ln>
                <a:solidFill>
                  <a:schemeClr val="accent3">
                    <a:lumMod val="40000"/>
                    <a:lumOff val="60000"/>
                  </a:schemeClr>
                </a:solidFill>
                <a:effectLst/>
                <a:latin typeface="ui-sans-serif"/>
              </a:rPr>
              <a:t> to medical expenses.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accent3">
                  <a:lumMod val="40000"/>
                  <a:lumOff val="60000"/>
                </a:schemeClr>
              </a:solidFill>
              <a:effectLst/>
              <a:latin typeface="ui-sans-serif"/>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accent3">
                    <a:lumMod val="40000"/>
                    <a:lumOff val="60000"/>
                  </a:schemeClr>
                </a:solidFill>
                <a:effectLst/>
                <a:latin typeface="ui-sans-serif"/>
              </a:rPr>
              <a:t>Health Insights</a:t>
            </a:r>
            <a:r>
              <a:rPr kumimoji="0" lang="en-US" altLang="en-US" sz="2000" b="0" i="0" u="none" strike="noStrike" cap="none" normalizeH="0" baseline="0" dirty="0">
                <a:ln>
                  <a:noFill/>
                </a:ln>
                <a:solidFill>
                  <a:schemeClr val="accent3">
                    <a:lumMod val="40000"/>
                    <a:lumOff val="60000"/>
                  </a:schemeClr>
                </a:solidFill>
                <a:effectLst/>
                <a:latin typeface="ui-sans-serif"/>
              </a:rPr>
              <a:t>: Stay updated on the availability of essential healthcare resources like beds and ventilators, ensuring timely access to care when needed.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accent3">
                  <a:lumMod val="40000"/>
                  <a:lumOff val="60000"/>
                </a:schemeClr>
              </a:solidFill>
              <a:effectLst/>
              <a:latin typeface="ui-sans-serif"/>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accent3">
                    <a:lumMod val="40000"/>
                    <a:lumOff val="60000"/>
                  </a:schemeClr>
                </a:solidFill>
                <a:effectLst/>
                <a:latin typeface="ui-sans-serif"/>
              </a:rPr>
              <a:t>Dashboard</a:t>
            </a:r>
            <a:r>
              <a:rPr kumimoji="0" lang="en-US" altLang="en-US" sz="2000" b="0" i="0" u="none" strike="noStrike" cap="none" normalizeH="0" baseline="0" dirty="0">
                <a:ln>
                  <a:noFill/>
                </a:ln>
                <a:solidFill>
                  <a:schemeClr val="accent3">
                    <a:lumMod val="40000"/>
                    <a:lumOff val="60000"/>
                  </a:schemeClr>
                </a:solidFill>
                <a:effectLst/>
                <a:latin typeface="ui-sans-serif"/>
              </a:rPr>
              <a:t>: A centralized hub to manage your health journey, where you can track patient details, doctor availability, and appointments. This feature simplifies the process of managing appointments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3844319" y="208386"/>
            <a:ext cx="7613094" cy="1286351"/>
          </a:xfrm>
          <a:prstGeom prst="rect">
            <a:avLst/>
          </a:prstGeom>
          <a:noFill/>
          <a:ln>
            <a:solidFill>
              <a:schemeClr val="accent6">
                <a:lumMod val="60000"/>
                <a:lumOff val="40000"/>
              </a:schemeClr>
            </a:solidFill>
          </a:ln>
        </p:spPr>
        <p:txBody>
          <a:bodyPr wrap="square" lIns="0" tIns="0" rIns="0" bIns="0" rtlCol="0" anchor="ctr"/>
          <a:lstStyle/>
          <a:p>
            <a:pPr marL="0" indent="0" algn="ctr">
              <a:lnSpc>
                <a:spcPts val="5050"/>
              </a:lnSpc>
              <a:buNone/>
            </a:pPr>
            <a:r>
              <a:rPr lang="en-US" sz="4050" dirty="0">
                <a:solidFill>
                  <a:srgbClr val="FFFFFF"/>
                </a:solidFill>
                <a:latin typeface="Unbounded" pitchFamily="34" charset="0"/>
                <a:ea typeface="Unbounded" pitchFamily="34" charset="-122"/>
                <a:cs typeface="Unbounded" pitchFamily="34" charset="-120"/>
              </a:rPr>
              <a:t>Health Insights</a:t>
            </a:r>
            <a:endParaRPr lang="en-US" sz="4050" dirty="0"/>
          </a:p>
        </p:txBody>
      </p:sp>
      <p:sp>
        <p:nvSpPr>
          <p:cNvPr id="5" name="Text 2"/>
          <p:cNvSpPr/>
          <p:nvPr/>
        </p:nvSpPr>
        <p:spPr>
          <a:xfrm>
            <a:off x="6425089" y="2890957"/>
            <a:ext cx="145494" cy="308729"/>
          </a:xfrm>
          <a:prstGeom prst="rect">
            <a:avLst/>
          </a:prstGeom>
          <a:noFill/>
          <a:ln/>
        </p:spPr>
        <p:txBody>
          <a:bodyPr wrap="none" lIns="0" tIns="0" rIns="0" bIns="0" rtlCol="0" anchor="t"/>
          <a:lstStyle/>
          <a:p>
            <a:pPr marL="0" indent="0" algn="ctr">
              <a:lnSpc>
                <a:spcPts val="2400"/>
              </a:lnSpc>
              <a:buNone/>
            </a:pPr>
            <a:endParaRPr lang="en-US" sz="2400" dirty="0"/>
          </a:p>
        </p:txBody>
      </p:sp>
      <p:sp>
        <p:nvSpPr>
          <p:cNvPr id="4" name="TextBox 3">
            <a:extLst>
              <a:ext uri="{FF2B5EF4-FFF2-40B4-BE49-F238E27FC236}">
                <a16:creationId xmlns:a16="http://schemas.microsoft.com/office/drawing/2014/main" id="{B4BCC1F2-E1AF-C14F-1FA8-131BE61E1AFB}"/>
              </a:ext>
            </a:extLst>
          </p:cNvPr>
          <p:cNvSpPr txBox="1"/>
          <p:nvPr/>
        </p:nvSpPr>
        <p:spPr>
          <a:xfrm>
            <a:off x="879676" y="1732225"/>
            <a:ext cx="12998369" cy="1015663"/>
          </a:xfrm>
          <a:prstGeom prst="rect">
            <a:avLst/>
          </a:prstGeom>
          <a:noFill/>
        </p:spPr>
        <p:txBody>
          <a:bodyPr wrap="square">
            <a:spAutoFit/>
          </a:bodyPr>
          <a:lstStyle/>
          <a:p>
            <a:r>
              <a:rPr lang="en-US" sz="2000" dirty="0">
                <a:solidFill>
                  <a:schemeClr val="accent3">
                    <a:lumMod val="20000"/>
                    <a:lumOff val="80000"/>
                  </a:schemeClr>
                </a:solidFill>
                <a:latin typeface="ui-sans-serif"/>
              </a:rPr>
              <a:t>Here, you can view a detailed analysis of your current health metrics, helping you stay on top of your well-being. By tracking key metrics like Heart Rate, Sleep Duration, Steps Taken, Calories Burned, and Water Intake, you can make informed 						decisions about your health.</a:t>
            </a:r>
            <a:endParaRPr lang="en-IN" sz="2000" dirty="0">
              <a:solidFill>
                <a:schemeClr val="accent3">
                  <a:lumMod val="20000"/>
                  <a:lumOff val="80000"/>
                </a:schemeClr>
              </a:solidFill>
              <a:latin typeface="ui-sans-serif"/>
            </a:endParaRPr>
          </a:p>
        </p:txBody>
      </p:sp>
      <p:pic>
        <p:nvPicPr>
          <p:cNvPr id="9" name="Picture 8">
            <a:extLst>
              <a:ext uri="{FF2B5EF4-FFF2-40B4-BE49-F238E27FC236}">
                <a16:creationId xmlns:a16="http://schemas.microsoft.com/office/drawing/2014/main" id="{0D7C35EC-16A1-8F36-08D7-0BF69E9D2893}"/>
              </a:ext>
            </a:extLst>
          </p:cNvPr>
          <p:cNvPicPr>
            <a:picLocks noChangeAspect="1"/>
          </p:cNvPicPr>
          <p:nvPr/>
        </p:nvPicPr>
        <p:blipFill>
          <a:blip r:embed="rId3"/>
          <a:stretch>
            <a:fillRect/>
          </a:stretch>
        </p:blipFill>
        <p:spPr>
          <a:xfrm>
            <a:off x="2817979" y="3199686"/>
            <a:ext cx="8994441" cy="477829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6DAA7-EFB4-A802-C593-544C8A1959D4}"/>
              </a:ext>
            </a:extLst>
          </p:cNvPr>
          <p:cNvPicPr>
            <a:picLocks noChangeAspect="1"/>
          </p:cNvPicPr>
          <p:nvPr/>
        </p:nvPicPr>
        <p:blipFill>
          <a:blip r:embed="rId2"/>
          <a:stretch>
            <a:fillRect/>
          </a:stretch>
        </p:blipFill>
        <p:spPr>
          <a:xfrm>
            <a:off x="1946509" y="2430581"/>
            <a:ext cx="10737382" cy="5704234"/>
          </a:xfrm>
          <a:prstGeom prst="rect">
            <a:avLst/>
          </a:prstGeom>
        </p:spPr>
      </p:pic>
      <p:sp>
        <p:nvSpPr>
          <p:cNvPr id="4" name="Text 0">
            <a:extLst>
              <a:ext uri="{FF2B5EF4-FFF2-40B4-BE49-F238E27FC236}">
                <a16:creationId xmlns:a16="http://schemas.microsoft.com/office/drawing/2014/main" id="{F2899019-8795-E781-260C-F850AB64AC48}"/>
              </a:ext>
            </a:extLst>
          </p:cNvPr>
          <p:cNvSpPr/>
          <p:nvPr/>
        </p:nvSpPr>
        <p:spPr>
          <a:xfrm>
            <a:off x="3759203" y="171687"/>
            <a:ext cx="6901363" cy="1144158"/>
          </a:xfrm>
          <a:prstGeom prst="rect">
            <a:avLst/>
          </a:prstGeom>
          <a:noFill/>
          <a:ln>
            <a:solidFill>
              <a:schemeClr val="accent6">
                <a:lumMod val="60000"/>
                <a:lumOff val="40000"/>
              </a:schemeClr>
            </a:solidFill>
          </a:ln>
        </p:spPr>
        <p:txBody>
          <a:bodyPr wrap="square" lIns="0" tIns="0" rIns="0" bIns="0" rtlCol="0" anchor="ctr"/>
          <a:lstStyle/>
          <a:p>
            <a:pPr marL="0" indent="0" algn="ctr">
              <a:lnSpc>
                <a:spcPts val="5050"/>
              </a:lnSpc>
              <a:buNone/>
            </a:pPr>
            <a:r>
              <a:rPr lang="en-US" sz="2800" dirty="0">
                <a:solidFill>
                  <a:srgbClr val="FFFFFF"/>
                </a:solidFill>
                <a:latin typeface="Unbounded" pitchFamily="34" charset="0"/>
                <a:ea typeface="Unbounded" pitchFamily="34" charset="-122"/>
                <a:cs typeface="Unbounded" pitchFamily="34" charset="-120"/>
              </a:rPr>
              <a:t>Health Insights-Visualizations</a:t>
            </a:r>
            <a:endParaRPr lang="en-US" sz="2800" dirty="0"/>
          </a:p>
        </p:txBody>
      </p:sp>
      <p:sp>
        <p:nvSpPr>
          <p:cNvPr id="6" name="TextBox 5">
            <a:extLst>
              <a:ext uri="{FF2B5EF4-FFF2-40B4-BE49-F238E27FC236}">
                <a16:creationId xmlns:a16="http://schemas.microsoft.com/office/drawing/2014/main" id="{167C2397-5957-2102-024B-C6CB8775793C}"/>
              </a:ext>
            </a:extLst>
          </p:cNvPr>
          <p:cNvSpPr txBox="1"/>
          <p:nvPr/>
        </p:nvSpPr>
        <p:spPr>
          <a:xfrm>
            <a:off x="1510990" y="1591941"/>
            <a:ext cx="11608419" cy="1261884"/>
          </a:xfrm>
          <a:prstGeom prst="rect">
            <a:avLst/>
          </a:prstGeom>
          <a:noFill/>
        </p:spPr>
        <p:txBody>
          <a:bodyPr wrap="square">
            <a:spAutoFit/>
          </a:bodyPr>
          <a:lstStyle/>
          <a:p>
            <a:pPr algn="l"/>
            <a:r>
              <a:rPr lang="en-US" sz="2000" dirty="0">
                <a:solidFill>
                  <a:schemeClr val="accent3">
                    <a:lumMod val="20000"/>
                    <a:lumOff val="80000"/>
                  </a:schemeClr>
                </a:solidFill>
                <a:latin typeface="ui-sans-serif"/>
              </a:rPr>
              <a:t>This section provides a way to view and understand your health data. Through visualizations- graphs, you can easily track your progress and see how you’re performing against your health goals</a:t>
            </a:r>
            <a:r>
              <a:rPr lang="en-US" b="0" i="0" dirty="0">
                <a:solidFill>
                  <a:srgbClr val="0D0D0D"/>
                </a:solidFill>
                <a:effectLst/>
                <a:latin typeface="ui-sans-serif"/>
              </a:rPr>
              <a:t>.</a:t>
            </a:r>
          </a:p>
          <a:p>
            <a:br>
              <a:rPr lang="en-US" dirty="0"/>
            </a:br>
            <a:endParaRPr lang="en-IN" dirty="0"/>
          </a:p>
        </p:txBody>
      </p:sp>
    </p:spTree>
    <p:extLst>
      <p:ext uri="{BB962C8B-B14F-4D97-AF65-F5344CB8AC3E}">
        <p14:creationId xmlns:p14="http://schemas.microsoft.com/office/powerpoint/2010/main" val="3077196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BFE8C0-6730-D861-8825-6D80BCC676D4}"/>
              </a:ext>
            </a:extLst>
          </p:cNvPr>
          <p:cNvPicPr>
            <a:picLocks noChangeAspect="1"/>
          </p:cNvPicPr>
          <p:nvPr/>
        </p:nvPicPr>
        <p:blipFill>
          <a:blip r:embed="rId2"/>
          <a:stretch>
            <a:fillRect/>
          </a:stretch>
        </p:blipFill>
        <p:spPr>
          <a:xfrm>
            <a:off x="2231554" y="2810107"/>
            <a:ext cx="9477225" cy="5034776"/>
          </a:xfrm>
          <a:prstGeom prst="rect">
            <a:avLst/>
          </a:prstGeom>
        </p:spPr>
      </p:pic>
      <p:sp>
        <p:nvSpPr>
          <p:cNvPr id="7" name="TextBox 6">
            <a:extLst>
              <a:ext uri="{FF2B5EF4-FFF2-40B4-BE49-F238E27FC236}">
                <a16:creationId xmlns:a16="http://schemas.microsoft.com/office/drawing/2014/main" id="{D3336F8A-FFAD-C071-99D1-B406CFD4DA15}"/>
              </a:ext>
            </a:extLst>
          </p:cNvPr>
          <p:cNvSpPr txBox="1"/>
          <p:nvPr/>
        </p:nvSpPr>
        <p:spPr>
          <a:xfrm>
            <a:off x="1137423" y="1739810"/>
            <a:ext cx="12511670" cy="646331"/>
          </a:xfrm>
          <a:prstGeom prst="rect">
            <a:avLst/>
          </a:prstGeom>
          <a:noFill/>
        </p:spPr>
        <p:txBody>
          <a:bodyPr wrap="square">
            <a:spAutoFit/>
          </a:bodyPr>
          <a:lstStyle/>
          <a:p>
            <a:r>
              <a:rPr lang="en-US" sz="1800" dirty="0">
                <a:solidFill>
                  <a:schemeClr val="accent3">
                    <a:lumMod val="20000"/>
                    <a:lumOff val="80000"/>
                  </a:schemeClr>
                </a:solidFill>
                <a:latin typeface="ui-sans-serif"/>
              </a:rPr>
              <a:t>Based on your health data, we provide personalized tips and suggestions to help you improve your overall health and well-being. Our recommendations are designed to motivate you to stay on track with your health goals and to make informed lifestyle changes.</a:t>
            </a:r>
            <a:endParaRPr lang="en-IN" sz="1800" dirty="0">
              <a:solidFill>
                <a:schemeClr val="accent3">
                  <a:lumMod val="20000"/>
                  <a:lumOff val="80000"/>
                </a:schemeClr>
              </a:solidFill>
              <a:latin typeface="ui-sans-serif"/>
            </a:endParaRPr>
          </a:p>
        </p:txBody>
      </p:sp>
      <p:sp>
        <p:nvSpPr>
          <p:cNvPr id="8" name="Text 0">
            <a:extLst>
              <a:ext uri="{FF2B5EF4-FFF2-40B4-BE49-F238E27FC236}">
                <a16:creationId xmlns:a16="http://schemas.microsoft.com/office/drawing/2014/main" id="{680513CB-BAAA-1D70-138E-59C6F5DF67AB}"/>
              </a:ext>
            </a:extLst>
          </p:cNvPr>
          <p:cNvSpPr/>
          <p:nvPr/>
        </p:nvSpPr>
        <p:spPr>
          <a:xfrm>
            <a:off x="3759203" y="171687"/>
            <a:ext cx="6901363" cy="1144158"/>
          </a:xfrm>
          <a:prstGeom prst="rect">
            <a:avLst/>
          </a:prstGeom>
          <a:noFill/>
          <a:ln>
            <a:solidFill>
              <a:schemeClr val="accent6">
                <a:lumMod val="60000"/>
                <a:lumOff val="40000"/>
              </a:schemeClr>
            </a:solidFill>
          </a:ln>
        </p:spPr>
        <p:txBody>
          <a:bodyPr wrap="square" lIns="0" tIns="0" rIns="0" bIns="0" rtlCol="0" anchor="ctr"/>
          <a:lstStyle/>
          <a:p>
            <a:pPr marL="0" indent="0" algn="ctr">
              <a:lnSpc>
                <a:spcPts val="5050"/>
              </a:lnSpc>
              <a:buNone/>
            </a:pPr>
            <a:r>
              <a:rPr lang="en-US" sz="2400" dirty="0">
                <a:solidFill>
                  <a:srgbClr val="FFFFFF"/>
                </a:solidFill>
                <a:latin typeface="Unbounded" pitchFamily="34" charset="0"/>
                <a:ea typeface="Unbounded" pitchFamily="34" charset="-122"/>
                <a:cs typeface="Unbounded" pitchFamily="34" charset="-120"/>
              </a:rPr>
              <a:t>Health Insights-Recommendations</a:t>
            </a:r>
            <a:endParaRPr lang="en-US" sz="2400" dirty="0"/>
          </a:p>
        </p:txBody>
      </p:sp>
    </p:spTree>
    <p:extLst>
      <p:ext uri="{BB962C8B-B14F-4D97-AF65-F5344CB8AC3E}">
        <p14:creationId xmlns:p14="http://schemas.microsoft.com/office/powerpoint/2010/main" val="1977203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6B3BAB-5165-0A9C-FB72-953139D87B84}"/>
              </a:ext>
            </a:extLst>
          </p:cNvPr>
          <p:cNvPicPr>
            <a:picLocks noChangeAspect="1"/>
          </p:cNvPicPr>
          <p:nvPr/>
        </p:nvPicPr>
        <p:blipFill>
          <a:blip r:embed="rId2"/>
          <a:stretch>
            <a:fillRect/>
          </a:stretch>
        </p:blipFill>
        <p:spPr>
          <a:xfrm>
            <a:off x="253962" y="2179077"/>
            <a:ext cx="6297444" cy="3417916"/>
          </a:xfrm>
          <a:prstGeom prst="rect">
            <a:avLst/>
          </a:prstGeom>
        </p:spPr>
      </p:pic>
      <p:pic>
        <p:nvPicPr>
          <p:cNvPr id="7" name="Picture 6">
            <a:extLst>
              <a:ext uri="{FF2B5EF4-FFF2-40B4-BE49-F238E27FC236}">
                <a16:creationId xmlns:a16="http://schemas.microsoft.com/office/drawing/2014/main" id="{000958EA-BAA0-8063-AD7E-7FCC5B5C91D5}"/>
              </a:ext>
            </a:extLst>
          </p:cNvPr>
          <p:cNvPicPr>
            <a:picLocks noChangeAspect="1"/>
          </p:cNvPicPr>
          <p:nvPr/>
        </p:nvPicPr>
        <p:blipFill>
          <a:blip r:embed="rId3"/>
          <a:stretch>
            <a:fillRect/>
          </a:stretch>
        </p:blipFill>
        <p:spPr>
          <a:xfrm>
            <a:off x="7691718" y="2179077"/>
            <a:ext cx="6189868" cy="3417916"/>
          </a:xfrm>
          <a:prstGeom prst="rect">
            <a:avLst/>
          </a:prstGeom>
        </p:spPr>
      </p:pic>
      <p:sp>
        <p:nvSpPr>
          <p:cNvPr id="8" name="Text 0">
            <a:extLst>
              <a:ext uri="{FF2B5EF4-FFF2-40B4-BE49-F238E27FC236}">
                <a16:creationId xmlns:a16="http://schemas.microsoft.com/office/drawing/2014/main" id="{C94D30FB-6CAA-DFA6-BC5D-D70018548041}"/>
              </a:ext>
            </a:extLst>
          </p:cNvPr>
          <p:cNvSpPr/>
          <p:nvPr/>
        </p:nvSpPr>
        <p:spPr>
          <a:xfrm>
            <a:off x="3759203" y="171687"/>
            <a:ext cx="6901363" cy="1144158"/>
          </a:xfrm>
          <a:prstGeom prst="rect">
            <a:avLst/>
          </a:prstGeom>
          <a:noFill/>
          <a:ln>
            <a:solidFill>
              <a:schemeClr val="accent6">
                <a:lumMod val="60000"/>
                <a:lumOff val="40000"/>
              </a:schemeClr>
            </a:solidFill>
          </a:ln>
        </p:spPr>
        <p:txBody>
          <a:bodyPr wrap="square" lIns="0" tIns="0" rIns="0" bIns="0" rtlCol="0" anchor="ctr"/>
          <a:lstStyle/>
          <a:p>
            <a:pPr marL="0" indent="0" algn="ctr">
              <a:lnSpc>
                <a:spcPts val="5050"/>
              </a:lnSpc>
              <a:buNone/>
            </a:pPr>
            <a:r>
              <a:rPr lang="en-US" sz="2400" dirty="0">
                <a:solidFill>
                  <a:srgbClr val="FFFFFF"/>
                </a:solidFill>
                <a:latin typeface="Unbounded" pitchFamily="34" charset="0"/>
                <a:ea typeface="Unbounded" pitchFamily="34" charset="-122"/>
                <a:cs typeface="Unbounded" pitchFamily="34" charset="-120"/>
              </a:rPr>
              <a:t>Health Insights-GOALS</a:t>
            </a:r>
            <a:endParaRPr lang="en-US" sz="2400" dirty="0"/>
          </a:p>
        </p:txBody>
      </p:sp>
      <p:sp>
        <p:nvSpPr>
          <p:cNvPr id="9" name="TextBox 8">
            <a:extLst>
              <a:ext uri="{FF2B5EF4-FFF2-40B4-BE49-F238E27FC236}">
                <a16:creationId xmlns:a16="http://schemas.microsoft.com/office/drawing/2014/main" id="{4BC092D8-B1B3-301B-A70A-236F70F5E646}"/>
              </a:ext>
            </a:extLst>
          </p:cNvPr>
          <p:cNvSpPr txBox="1"/>
          <p:nvPr/>
        </p:nvSpPr>
        <p:spPr>
          <a:xfrm>
            <a:off x="1901327" y="5833661"/>
            <a:ext cx="3715751" cy="1015663"/>
          </a:xfrm>
          <a:prstGeom prst="rect">
            <a:avLst/>
          </a:prstGeom>
          <a:noFill/>
        </p:spPr>
        <p:txBody>
          <a:bodyPr wrap="square">
            <a:spAutoFit/>
          </a:bodyPr>
          <a:lstStyle/>
          <a:p>
            <a:pPr algn="l"/>
            <a:r>
              <a:rPr lang="en-US" sz="2400" dirty="0">
                <a:solidFill>
                  <a:schemeClr val="accent3">
                    <a:lumMod val="20000"/>
                    <a:lumOff val="80000"/>
                  </a:schemeClr>
                </a:solidFill>
                <a:latin typeface="ui-sans-serif"/>
              </a:rPr>
              <a:t>Before Setting Goals</a:t>
            </a:r>
            <a:endParaRPr lang="en-US" sz="4000" b="0" i="0" dirty="0">
              <a:solidFill>
                <a:srgbClr val="0D0D0D"/>
              </a:solidFill>
              <a:effectLst/>
              <a:latin typeface="ui-sans-serif"/>
            </a:endParaRPr>
          </a:p>
          <a:p>
            <a:br>
              <a:rPr lang="en-US" dirty="0"/>
            </a:br>
            <a:endParaRPr lang="en-IN" dirty="0"/>
          </a:p>
        </p:txBody>
      </p:sp>
      <p:sp>
        <p:nvSpPr>
          <p:cNvPr id="10" name="TextBox 9">
            <a:extLst>
              <a:ext uri="{FF2B5EF4-FFF2-40B4-BE49-F238E27FC236}">
                <a16:creationId xmlns:a16="http://schemas.microsoft.com/office/drawing/2014/main" id="{C99174DC-3A09-A554-4EC8-60879788F0D7}"/>
              </a:ext>
            </a:extLst>
          </p:cNvPr>
          <p:cNvSpPr txBox="1"/>
          <p:nvPr/>
        </p:nvSpPr>
        <p:spPr>
          <a:xfrm>
            <a:off x="9653316" y="5833660"/>
            <a:ext cx="3834584" cy="1015663"/>
          </a:xfrm>
          <a:prstGeom prst="rect">
            <a:avLst/>
          </a:prstGeom>
          <a:noFill/>
        </p:spPr>
        <p:txBody>
          <a:bodyPr wrap="square">
            <a:spAutoFit/>
          </a:bodyPr>
          <a:lstStyle/>
          <a:p>
            <a:pPr algn="l"/>
            <a:r>
              <a:rPr lang="en-US" sz="2400" dirty="0">
                <a:solidFill>
                  <a:schemeClr val="accent3">
                    <a:lumMod val="20000"/>
                    <a:lumOff val="80000"/>
                  </a:schemeClr>
                </a:solidFill>
                <a:latin typeface="ui-sans-serif"/>
              </a:rPr>
              <a:t>After Setting Goals</a:t>
            </a:r>
            <a:endParaRPr lang="en-US" sz="4000" b="0" i="0" dirty="0">
              <a:solidFill>
                <a:srgbClr val="0D0D0D"/>
              </a:solidFill>
              <a:effectLst/>
              <a:latin typeface="ui-sans-serif"/>
            </a:endParaRPr>
          </a:p>
          <a:p>
            <a:br>
              <a:rPr lang="en-US" dirty="0"/>
            </a:br>
            <a:endParaRPr lang="en-IN" dirty="0"/>
          </a:p>
        </p:txBody>
      </p:sp>
    </p:spTree>
    <p:extLst>
      <p:ext uri="{BB962C8B-B14F-4D97-AF65-F5344CB8AC3E}">
        <p14:creationId xmlns:p14="http://schemas.microsoft.com/office/powerpoint/2010/main" val="2562931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8A8C16B-88F2-48B4-17E6-FE8DA9455B12}"/>
              </a:ext>
            </a:extLst>
          </p:cNvPr>
          <p:cNvSpPr/>
          <p:nvPr/>
        </p:nvSpPr>
        <p:spPr>
          <a:xfrm>
            <a:off x="4747145" y="583051"/>
            <a:ext cx="7613094" cy="1286351"/>
          </a:xfrm>
          <a:prstGeom prst="rect">
            <a:avLst/>
          </a:prstGeom>
          <a:noFill/>
          <a:ln/>
        </p:spPr>
        <p:txBody>
          <a:bodyPr wrap="square" lIns="0" tIns="0" rIns="0" bIns="0" rtlCol="0" anchor="t"/>
          <a:lstStyle/>
          <a:p>
            <a:pPr marL="0" indent="0">
              <a:lnSpc>
                <a:spcPts val="5050"/>
              </a:lnSpc>
              <a:buNone/>
            </a:pPr>
            <a:r>
              <a:rPr lang="en-US" sz="4050" dirty="0">
                <a:solidFill>
                  <a:srgbClr val="FFFFFF"/>
                </a:solidFill>
                <a:latin typeface="Unbounded" pitchFamily="34" charset="0"/>
                <a:ea typeface="Unbounded" pitchFamily="34" charset="-122"/>
                <a:cs typeface="Unbounded" pitchFamily="34" charset="-120"/>
              </a:rPr>
              <a:t>Wellness Tracking</a:t>
            </a:r>
            <a:endParaRPr lang="en-US" sz="4050" dirty="0"/>
          </a:p>
        </p:txBody>
      </p:sp>
      <p:pic>
        <p:nvPicPr>
          <p:cNvPr id="4" name="Picture 3">
            <a:extLst>
              <a:ext uri="{FF2B5EF4-FFF2-40B4-BE49-F238E27FC236}">
                <a16:creationId xmlns:a16="http://schemas.microsoft.com/office/drawing/2014/main" id="{1E94552A-7E62-3229-9A58-608B9227849E}"/>
              </a:ext>
            </a:extLst>
          </p:cNvPr>
          <p:cNvPicPr>
            <a:picLocks noChangeAspect="1"/>
          </p:cNvPicPr>
          <p:nvPr/>
        </p:nvPicPr>
        <p:blipFill>
          <a:blip r:embed="rId2"/>
          <a:stretch>
            <a:fillRect/>
          </a:stretch>
        </p:blipFill>
        <p:spPr>
          <a:xfrm>
            <a:off x="277793" y="1631340"/>
            <a:ext cx="7187878" cy="3818561"/>
          </a:xfrm>
          <a:prstGeom prst="rect">
            <a:avLst/>
          </a:prstGeom>
        </p:spPr>
      </p:pic>
      <p:pic>
        <p:nvPicPr>
          <p:cNvPr id="3" name="Picture 2">
            <a:extLst>
              <a:ext uri="{FF2B5EF4-FFF2-40B4-BE49-F238E27FC236}">
                <a16:creationId xmlns:a16="http://schemas.microsoft.com/office/drawing/2014/main" id="{00B45FE8-E991-A111-AA58-D9585C9B0F34}"/>
              </a:ext>
            </a:extLst>
          </p:cNvPr>
          <p:cNvPicPr>
            <a:picLocks noChangeAspect="1"/>
          </p:cNvPicPr>
          <p:nvPr/>
        </p:nvPicPr>
        <p:blipFill>
          <a:blip r:embed="rId3"/>
          <a:stretch>
            <a:fillRect/>
          </a:stretch>
        </p:blipFill>
        <p:spPr>
          <a:xfrm>
            <a:off x="7800546" y="4433105"/>
            <a:ext cx="6646677" cy="3530512"/>
          </a:xfrm>
          <a:prstGeom prst="rect">
            <a:avLst/>
          </a:prstGeom>
        </p:spPr>
      </p:pic>
      <p:sp>
        <p:nvSpPr>
          <p:cNvPr id="6" name="TextBox 5">
            <a:extLst>
              <a:ext uri="{FF2B5EF4-FFF2-40B4-BE49-F238E27FC236}">
                <a16:creationId xmlns:a16="http://schemas.microsoft.com/office/drawing/2014/main" id="{96E3FF67-1897-6DA6-F03E-778950D70E1E}"/>
              </a:ext>
            </a:extLst>
          </p:cNvPr>
          <p:cNvSpPr txBox="1"/>
          <p:nvPr/>
        </p:nvSpPr>
        <p:spPr>
          <a:xfrm>
            <a:off x="7592992" y="2459322"/>
            <a:ext cx="6910086" cy="1477328"/>
          </a:xfrm>
          <a:prstGeom prst="rect">
            <a:avLst/>
          </a:prstGeom>
          <a:noFill/>
        </p:spPr>
        <p:txBody>
          <a:bodyPr wrap="square">
            <a:spAutoFit/>
          </a:bodyPr>
          <a:lstStyle/>
          <a:p>
            <a:r>
              <a:rPr lang="en-US" b="0" i="0" dirty="0">
                <a:solidFill>
                  <a:schemeClr val="bg2"/>
                </a:solidFill>
                <a:effectLst/>
                <a:latin typeface="ui-sans-serif"/>
              </a:rPr>
              <a:t>Seamlessly monitor and manage all your wellness-related transactions, from purchasing fitness equipment to tracking medical expenses. </a:t>
            </a:r>
          </a:p>
          <a:p>
            <a:endParaRPr lang="en-US" b="0" i="0" dirty="0">
              <a:solidFill>
                <a:schemeClr val="bg2"/>
              </a:solidFill>
              <a:effectLst/>
              <a:latin typeface="ui-sans-serif"/>
            </a:endParaRPr>
          </a:p>
          <a:p>
            <a:r>
              <a:rPr lang="en-US" b="0" i="0" dirty="0">
                <a:solidFill>
                  <a:schemeClr val="bg2"/>
                </a:solidFill>
                <a:effectLst/>
                <a:latin typeface="ui-sans-serif"/>
              </a:rPr>
              <a:t>This feature allows you to keep a detailed record of your health-related spending, making it easier to stay organized and within budget.</a:t>
            </a:r>
            <a:endParaRPr lang="en-IN" dirty="0">
              <a:solidFill>
                <a:schemeClr val="bg2"/>
              </a:solidFill>
            </a:endParaRPr>
          </a:p>
        </p:txBody>
      </p:sp>
      <p:sp>
        <p:nvSpPr>
          <p:cNvPr id="8" name="TextBox 7">
            <a:extLst>
              <a:ext uri="{FF2B5EF4-FFF2-40B4-BE49-F238E27FC236}">
                <a16:creationId xmlns:a16="http://schemas.microsoft.com/office/drawing/2014/main" id="{9E601C4D-CBCC-9ADA-0F04-BCEAE7681F30}"/>
              </a:ext>
            </a:extLst>
          </p:cNvPr>
          <p:cNvSpPr txBox="1"/>
          <p:nvPr/>
        </p:nvSpPr>
        <p:spPr>
          <a:xfrm>
            <a:off x="684431" y="6105256"/>
            <a:ext cx="6028885" cy="830997"/>
          </a:xfrm>
          <a:prstGeom prst="rect">
            <a:avLst/>
          </a:prstGeom>
          <a:noFill/>
        </p:spPr>
        <p:txBody>
          <a:bodyPr wrap="square">
            <a:spAutoFit/>
          </a:bodyPr>
          <a:lstStyle/>
          <a:p>
            <a:r>
              <a:rPr lang="en-US" sz="2400" b="0" i="0" dirty="0">
                <a:solidFill>
                  <a:schemeClr val="bg2"/>
                </a:solidFill>
                <a:effectLst/>
                <a:latin typeface="ui-sans-serif"/>
              </a:rPr>
              <a:t>Can </a:t>
            </a:r>
            <a:r>
              <a:rPr lang="en-US" sz="2400" dirty="0">
                <a:solidFill>
                  <a:schemeClr val="bg2"/>
                </a:solidFill>
                <a:latin typeface="ui-sans-serif"/>
              </a:rPr>
              <a:t>e</a:t>
            </a:r>
            <a:r>
              <a:rPr lang="en-US" sz="2400" b="0" i="0" dirty="0">
                <a:solidFill>
                  <a:schemeClr val="bg2"/>
                </a:solidFill>
                <a:effectLst/>
                <a:latin typeface="ui-sans-serif"/>
              </a:rPr>
              <a:t>asily search and filter your wellness-related transactions by category or description</a:t>
            </a:r>
            <a:r>
              <a:rPr lang="en-US" b="0" i="0" dirty="0">
                <a:solidFill>
                  <a:srgbClr val="0D0D0D"/>
                </a:solidFill>
                <a:effectLst/>
                <a:latin typeface="ui-sans-serif"/>
              </a:rPr>
              <a:t>.</a:t>
            </a:r>
            <a:endParaRPr lang="en-IN" dirty="0"/>
          </a:p>
        </p:txBody>
      </p:sp>
    </p:spTree>
    <p:extLst>
      <p:ext uri="{BB962C8B-B14F-4D97-AF65-F5344CB8AC3E}">
        <p14:creationId xmlns:p14="http://schemas.microsoft.com/office/powerpoint/2010/main" val="185604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684765" y="52296"/>
            <a:ext cx="7618809" cy="1281589"/>
          </a:xfrm>
          <a:prstGeom prst="rect">
            <a:avLst/>
          </a:prstGeom>
          <a:noFill/>
          <a:ln/>
        </p:spPr>
        <p:txBody>
          <a:bodyPr wrap="square" lIns="0" tIns="0" rIns="0" bIns="0" rtlCol="0" anchor="ctr"/>
          <a:lstStyle/>
          <a:p>
            <a:pPr marL="0" indent="0">
              <a:lnSpc>
                <a:spcPts val="5000"/>
              </a:lnSpc>
              <a:buNone/>
            </a:pPr>
            <a:r>
              <a:rPr lang="en-US" sz="4000" dirty="0">
                <a:solidFill>
                  <a:srgbClr val="FFFFFF"/>
                </a:solidFill>
                <a:latin typeface="Unbounded" pitchFamily="34" charset="0"/>
                <a:ea typeface="Unbounded" pitchFamily="34" charset="-122"/>
                <a:cs typeface="Unbounded" pitchFamily="34" charset="-120"/>
              </a:rPr>
              <a:t>Dashboard</a:t>
            </a:r>
            <a:endParaRPr lang="en-US" sz="4000" dirty="0"/>
          </a:p>
        </p:txBody>
      </p:sp>
      <p:sp>
        <p:nvSpPr>
          <p:cNvPr id="10" name="Shape 7"/>
          <p:cNvSpPr/>
          <p:nvPr/>
        </p:nvSpPr>
        <p:spPr>
          <a:xfrm>
            <a:off x="762594" y="5921293"/>
            <a:ext cx="3373636" cy="2206287"/>
          </a:xfrm>
          <a:prstGeom prst="roundRect">
            <a:avLst>
              <a:gd name="adj" fmla="val 1256"/>
            </a:avLst>
          </a:prstGeom>
          <a:solidFill>
            <a:srgbClr val="304755"/>
          </a:solidFill>
          <a:ln/>
        </p:spPr>
      </p:sp>
      <p:sp>
        <p:nvSpPr>
          <p:cNvPr id="11" name="Text 8"/>
          <p:cNvSpPr/>
          <p:nvPr/>
        </p:nvSpPr>
        <p:spPr>
          <a:xfrm>
            <a:off x="1134342" y="6057870"/>
            <a:ext cx="3264694" cy="640794"/>
          </a:xfrm>
          <a:prstGeom prst="rect">
            <a:avLst/>
          </a:prstGeom>
          <a:noFill/>
          <a:ln/>
        </p:spPr>
        <p:txBody>
          <a:bodyPr wrap="square" lIns="0" tIns="0" rIns="0" bIns="0" rtlCol="0" anchor="t"/>
          <a:lstStyle/>
          <a:p>
            <a:pPr marL="0" indent="0">
              <a:lnSpc>
                <a:spcPts val="2500"/>
              </a:lnSpc>
              <a:buNone/>
            </a:pPr>
            <a:r>
              <a:rPr lang="en-US" sz="2000" dirty="0">
                <a:solidFill>
                  <a:srgbClr val="CAD6DE"/>
                </a:solidFill>
                <a:latin typeface="Unbounded" pitchFamily="34" charset="0"/>
                <a:ea typeface="Unbounded" pitchFamily="34" charset="-122"/>
                <a:cs typeface="Unbounded" pitchFamily="34" charset="-120"/>
              </a:rPr>
              <a:t>Appointments</a:t>
            </a:r>
            <a:endParaRPr lang="en-US" sz="2000" dirty="0"/>
          </a:p>
        </p:txBody>
      </p:sp>
      <p:sp>
        <p:nvSpPr>
          <p:cNvPr id="12" name="Text 9"/>
          <p:cNvSpPr/>
          <p:nvPr/>
        </p:nvSpPr>
        <p:spPr>
          <a:xfrm>
            <a:off x="926009" y="6506819"/>
            <a:ext cx="3264694" cy="1394460"/>
          </a:xfrm>
          <a:prstGeom prst="rect">
            <a:avLst/>
          </a:prstGeom>
          <a:noFill/>
          <a:ln/>
        </p:spPr>
        <p:txBody>
          <a:bodyPr wrap="square" lIns="0" tIns="0" rIns="0" bIns="0" rtlCol="0" anchor="t"/>
          <a:lstStyle/>
          <a:p>
            <a:pPr marL="0" indent="0">
              <a:lnSpc>
                <a:spcPts val="2700"/>
              </a:lnSpc>
              <a:buNone/>
            </a:pPr>
            <a:r>
              <a:rPr lang="en-US" sz="1600" dirty="0">
                <a:solidFill>
                  <a:srgbClr val="CAD6DE"/>
                </a:solidFill>
                <a:latin typeface="Times New Roman" panose="02020603050405020304" pitchFamily="18" charset="0"/>
                <a:cs typeface="Times New Roman" panose="02020603050405020304" pitchFamily="18" charset="0"/>
              </a:rPr>
              <a:t>Lists upcoming appointments with details like patient and doctor names, date, time, and appointment status (confirmed, pending, or completed</a:t>
            </a:r>
            <a:endParaRPr lang="en-US" sz="16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17128145-9AFE-EACA-0EE5-AFDC7CD53937}"/>
              </a:ext>
            </a:extLst>
          </p:cNvPr>
          <p:cNvPicPr>
            <a:picLocks noChangeAspect="1"/>
          </p:cNvPicPr>
          <p:nvPr/>
        </p:nvPicPr>
        <p:blipFill>
          <a:blip r:embed="rId3"/>
          <a:srcRect l="18909" t="18691" r="29974" b="-1751"/>
          <a:stretch/>
        </p:blipFill>
        <p:spPr>
          <a:xfrm>
            <a:off x="5200053" y="1671934"/>
            <a:ext cx="7478510" cy="6455646"/>
          </a:xfrm>
          <a:prstGeom prst="rect">
            <a:avLst/>
          </a:prstGeom>
        </p:spPr>
      </p:pic>
      <p:grpSp>
        <p:nvGrpSpPr>
          <p:cNvPr id="2" name="Group 1">
            <a:extLst>
              <a:ext uri="{FF2B5EF4-FFF2-40B4-BE49-F238E27FC236}">
                <a16:creationId xmlns:a16="http://schemas.microsoft.com/office/drawing/2014/main" id="{F7D6DB40-18BD-90CB-022F-7D27DB294925}"/>
              </a:ext>
            </a:extLst>
          </p:cNvPr>
          <p:cNvGrpSpPr/>
          <p:nvPr/>
        </p:nvGrpSpPr>
        <p:grpSpPr>
          <a:xfrm>
            <a:off x="725356" y="454067"/>
            <a:ext cx="4065350" cy="2335986"/>
            <a:chOff x="725356" y="362943"/>
            <a:chExt cx="4065350" cy="2335986"/>
          </a:xfrm>
        </p:grpSpPr>
        <p:sp>
          <p:nvSpPr>
            <p:cNvPr id="4" name="Shape 1"/>
            <p:cNvSpPr/>
            <p:nvPr/>
          </p:nvSpPr>
          <p:spPr>
            <a:xfrm>
              <a:off x="725356" y="362943"/>
              <a:ext cx="3448110" cy="2335986"/>
            </a:xfrm>
            <a:prstGeom prst="roundRect">
              <a:avLst>
                <a:gd name="adj" fmla="val 1256"/>
              </a:avLst>
            </a:prstGeom>
            <a:solidFill>
              <a:srgbClr val="304755"/>
            </a:solidFill>
            <a:ln/>
          </p:spPr>
        </p:sp>
        <p:sp>
          <p:nvSpPr>
            <p:cNvPr id="5" name="Text 2"/>
            <p:cNvSpPr/>
            <p:nvPr/>
          </p:nvSpPr>
          <p:spPr>
            <a:xfrm>
              <a:off x="1674959" y="628682"/>
              <a:ext cx="3115747" cy="320397"/>
            </a:xfrm>
            <a:prstGeom prst="rect">
              <a:avLst/>
            </a:prstGeom>
            <a:noFill/>
            <a:ln/>
          </p:spPr>
          <p:txBody>
            <a:bodyPr wrap="none" lIns="0" tIns="0" rIns="0" bIns="0" rtlCol="0" anchor="t"/>
            <a:lstStyle/>
            <a:p>
              <a:pPr marL="0" indent="0">
                <a:lnSpc>
                  <a:spcPts val="2500"/>
                </a:lnSpc>
                <a:buNone/>
              </a:pPr>
              <a:r>
                <a:rPr lang="en-US" sz="2000" dirty="0">
                  <a:solidFill>
                    <a:srgbClr val="CAD6DE"/>
                  </a:solidFill>
                  <a:latin typeface="Unbounded" pitchFamily="34" charset="0"/>
                  <a:ea typeface="Unbounded" pitchFamily="34" charset="-122"/>
                  <a:cs typeface="Unbounded" pitchFamily="34" charset="-120"/>
                </a:rPr>
                <a:t>Doctors</a:t>
              </a:r>
              <a:endParaRPr lang="en-US" sz="2000" dirty="0"/>
            </a:p>
          </p:txBody>
        </p:sp>
        <p:sp>
          <p:nvSpPr>
            <p:cNvPr id="18" name="Text 9">
              <a:extLst>
                <a:ext uri="{FF2B5EF4-FFF2-40B4-BE49-F238E27FC236}">
                  <a16:creationId xmlns:a16="http://schemas.microsoft.com/office/drawing/2014/main" id="{F0B23C7B-7088-7FF4-12E5-417AF905FDE6}"/>
                </a:ext>
              </a:extLst>
            </p:cNvPr>
            <p:cNvSpPr/>
            <p:nvPr/>
          </p:nvSpPr>
          <p:spPr>
            <a:xfrm>
              <a:off x="871538" y="1049280"/>
              <a:ext cx="3264694" cy="1394460"/>
            </a:xfrm>
            <a:prstGeom prst="rect">
              <a:avLst/>
            </a:prstGeom>
            <a:noFill/>
            <a:ln/>
          </p:spPr>
          <p:txBody>
            <a:bodyPr wrap="square" lIns="0" tIns="0" rIns="0" bIns="0" rtlCol="0" anchor="t"/>
            <a:lstStyle/>
            <a:p>
              <a:pPr marL="0" indent="0">
                <a:lnSpc>
                  <a:spcPts val="2700"/>
                </a:lnSpc>
                <a:buNone/>
              </a:pPr>
              <a:r>
                <a:rPr lang="en-US" sz="1400" dirty="0">
                  <a:solidFill>
                    <a:srgbClr val="CAD6DE"/>
                  </a:solidFill>
                  <a:latin typeface="Times New Roman" panose="02020603050405020304" pitchFamily="18" charset="0"/>
                  <a:cs typeface="Times New Roman" panose="02020603050405020304" pitchFamily="18" charset="0"/>
                </a:rPr>
                <a:t> Displays information such as contact details, specialization, and availability status to help users quickly identify and connect with the right healthcare professional.</a:t>
              </a:r>
            </a:p>
          </p:txBody>
        </p:sp>
      </p:grpSp>
      <p:pic>
        <p:nvPicPr>
          <p:cNvPr id="19" name="Picture 18">
            <a:extLst>
              <a:ext uri="{FF2B5EF4-FFF2-40B4-BE49-F238E27FC236}">
                <a16:creationId xmlns:a16="http://schemas.microsoft.com/office/drawing/2014/main" id="{6F0BBA26-2C66-D0C0-9B18-01384F042167}"/>
              </a:ext>
            </a:extLst>
          </p:cNvPr>
          <p:cNvPicPr>
            <a:picLocks noChangeAspect="1"/>
          </p:cNvPicPr>
          <p:nvPr/>
        </p:nvPicPr>
        <p:blipFill>
          <a:blip r:embed="rId4"/>
          <a:stretch>
            <a:fillRect/>
          </a:stretch>
        </p:blipFill>
        <p:spPr>
          <a:xfrm>
            <a:off x="762593" y="3150130"/>
            <a:ext cx="3373637" cy="2373217"/>
          </a:xfrm>
          <a:prstGeom prst="rect">
            <a:avLst/>
          </a:prstGeom>
        </p:spPr>
      </p:pic>
      <p:sp>
        <p:nvSpPr>
          <p:cNvPr id="20" name="Text 2">
            <a:extLst>
              <a:ext uri="{FF2B5EF4-FFF2-40B4-BE49-F238E27FC236}">
                <a16:creationId xmlns:a16="http://schemas.microsoft.com/office/drawing/2014/main" id="{135660D7-1E9E-B895-7EC0-F0FB39A1BFD6}"/>
              </a:ext>
            </a:extLst>
          </p:cNvPr>
          <p:cNvSpPr/>
          <p:nvPr/>
        </p:nvSpPr>
        <p:spPr>
          <a:xfrm>
            <a:off x="1563610" y="3518566"/>
            <a:ext cx="3115747" cy="320397"/>
          </a:xfrm>
          <a:prstGeom prst="rect">
            <a:avLst/>
          </a:prstGeom>
          <a:noFill/>
          <a:ln/>
        </p:spPr>
        <p:txBody>
          <a:bodyPr wrap="none" lIns="0" tIns="0" rIns="0" bIns="0" rtlCol="0" anchor="t"/>
          <a:lstStyle/>
          <a:p>
            <a:pPr marL="0" indent="0">
              <a:lnSpc>
                <a:spcPts val="2500"/>
              </a:lnSpc>
              <a:buNone/>
            </a:pPr>
            <a:r>
              <a:rPr lang="en-US" sz="2000" dirty="0">
                <a:solidFill>
                  <a:srgbClr val="CAD6DE"/>
                </a:solidFill>
                <a:latin typeface="Unbounded" pitchFamily="34" charset="0"/>
              </a:rPr>
              <a:t>Patients</a:t>
            </a:r>
            <a:endParaRPr lang="en-US" sz="2000" dirty="0"/>
          </a:p>
        </p:txBody>
      </p:sp>
      <p:sp>
        <p:nvSpPr>
          <p:cNvPr id="24" name="TextBox 23">
            <a:extLst>
              <a:ext uri="{FF2B5EF4-FFF2-40B4-BE49-F238E27FC236}">
                <a16:creationId xmlns:a16="http://schemas.microsoft.com/office/drawing/2014/main" id="{89ADC8A6-7520-0F15-9334-738CA39651F3}"/>
              </a:ext>
            </a:extLst>
          </p:cNvPr>
          <p:cNvSpPr txBox="1"/>
          <p:nvPr/>
        </p:nvSpPr>
        <p:spPr>
          <a:xfrm>
            <a:off x="1129627" y="4010780"/>
            <a:ext cx="2781974" cy="1077218"/>
          </a:xfrm>
          <a:prstGeom prst="rect">
            <a:avLst/>
          </a:prstGeom>
          <a:noFill/>
        </p:spPr>
        <p:txBody>
          <a:bodyPr wrap="square">
            <a:spAutoFit/>
          </a:bodyPr>
          <a:lstStyle/>
          <a:p>
            <a:r>
              <a:rPr lang="en-US" sz="1600" dirty="0">
                <a:solidFill>
                  <a:srgbClr val="CAD6DE"/>
                </a:solidFill>
                <a:latin typeface="Times New Roman" panose="02020603050405020304" pitchFamily="18" charset="0"/>
                <a:cs typeface="Times New Roman" panose="02020603050405020304" pitchFamily="18" charset="0"/>
              </a:rPr>
              <a:t>Highlights key details, including contact information, diagnosed disease, current health condition.</a:t>
            </a:r>
            <a:endParaRPr lang="en-IN" sz="1600" dirty="0">
              <a:solidFill>
                <a:srgbClr val="CAD6DE"/>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CB6A1-FBDC-00F7-149F-4988FF560B7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81E42C3-5094-B682-8950-DFA75D98CFB2}"/>
              </a:ext>
            </a:extLst>
          </p:cNvPr>
          <p:cNvPicPr>
            <a:picLocks noChangeAspect="1"/>
          </p:cNvPicPr>
          <p:nvPr/>
        </p:nvPicPr>
        <p:blipFill>
          <a:blip r:embed="rId2"/>
          <a:srcRect l="-345" t="-1262" r="-136" b="-169"/>
          <a:stretch/>
        </p:blipFill>
        <p:spPr>
          <a:xfrm>
            <a:off x="591732" y="2840098"/>
            <a:ext cx="9397338" cy="5039641"/>
          </a:xfrm>
          <a:prstGeom prst="rect">
            <a:avLst/>
          </a:prstGeom>
        </p:spPr>
      </p:pic>
      <p:sp>
        <p:nvSpPr>
          <p:cNvPr id="6" name="Text 0">
            <a:extLst>
              <a:ext uri="{FF2B5EF4-FFF2-40B4-BE49-F238E27FC236}">
                <a16:creationId xmlns:a16="http://schemas.microsoft.com/office/drawing/2014/main" id="{01200C2E-82D7-BC34-34CE-EF69EA9146C4}"/>
              </a:ext>
            </a:extLst>
          </p:cNvPr>
          <p:cNvSpPr/>
          <p:nvPr/>
        </p:nvSpPr>
        <p:spPr>
          <a:xfrm>
            <a:off x="4977885" y="349861"/>
            <a:ext cx="7618809" cy="1281589"/>
          </a:xfrm>
          <a:prstGeom prst="rect">
            <a:avLst/>
          </a:prstGeom>
          <a:noFill/>
          <a:ln/>
        </p:spPr>
        <p:txBody>
          <a:bodyPr wrap="square" lIns="0" tIns="0" rIns="0" bIns="0" rtlCol="0" anchor="ctr"/>
          <a:lstStyle/>
          <a:p>
            <a:pPr marL="0" indent="0">
              <a:lnSpc>
                <a:spcPts val="5000"/>
              </a:lnSpc>
              <a:buNone/>
            </a:pPr>
            <a:r>
              <a:rPr lang="en-US" sz="4000" dirty="0">
                <a:solidFill>
                  <a:srgbClr val="FFFFFF"/>
                </a:solidFill>
                <a:latin typeface="Unbounded" pitchFamily="34" charset="0"/>
              </a:rPr>
              <a:t>DJANGO ADMIN </a:t>
            </a:r>
            <a:endParaRPr lang="en-US" sz="4000" dirty="0"/>
          </a:p>
        </p:txBody>
      </p:sp>
      <p:sp>
        <p:nvSpPr>
          <p:cNvPr id="4" name="TextBox 3">
            <a:extLst>
              <a:ext uri="{FF2B5EF4-FFF2-40B4-BE49-F238E27FC236}">
                <a16:creationId xmlns:a16="http://schemas.microsoft.com/office/drawing/2014/main" id="{8CD55FBB-A046-2F02-5F9D-AA3F9B16F5F6}"/>
              </a:ext>
            </a:extLst>
          </p:cNvPr>
          <p:cNvSpPr txBox="1"/>
          <p:nvPr/>
        </p:nvSpPr>
        <p:spPr>
          <a:xfrm>
            <a:off x="196889" y="1653945"/>
            <a:ext cx="14375756" cy="1323439"/>
          </a:xfrm>
          <a:prstGeom prst="rect">
            <a:avLst/>
          </a:prstGeom>
          <a:noFill/>
        </p:spPr>
        <p:txBody>
          <a:bodyPr wrap="square">
            <a:spAutoFit/>
          </a:bodyPr>
          <a:lstStyle/>
          <a:p>
            <a:pPr algn="l"/>
            <a:r>
              <a:rPr lang="en-US" sz="2000" b="0" i="0" dirty="0">
                <a:solidFill>
                  <a:schemeClr val="bg1"/>
                </a:solidFill>
                <a:effectLst/>
                <a:latin typeface="ui-sans-serif"/>
              </a:rPr>
              <a:t>The Admin Module allows administrators to efficiently manage the core components of the health and wellness system, including adding 					patients, doctors, and appointments.</a:t>
            </a:r>
          </a:p>
          <a:p>
            <a:br>
              <a:rPr lang="en-US" sz="2000" b="0" i="0" dirty="0">
                <a:solidFill>
                  <a:srgbClr val="0D0D0D"/>
                </a:solidFill>
                <a:effectLst/>
                <a:latin typeface="ui-sans-serif"/>
              </a:rPr>
            </a:br>
            <a:endParaRPr lang="en-IN" sz="2000" dirty="0"/>
          </a:p>
        </p:txBody>
      </p:sp>
      <p:sp>
        <p:nvSpPr>
          <p:cNvPr id="7" name="TextBox 6">
            <a:extLst>
              <a:ext uri="{FF2B5EF4-FFF2-40B4-BE49-F238E27FC236}">
                <a16:creationId xmlns:a16="http://schemas.microsoft.com/office/drawing/2014/main" id="{AD990AAD-6A8E-4500-D503-165AABE1CA44}"/>
              </a:ext>
            </a:extLst>
          </p:cNvPr>
          <p:cNvSpPr txBox="1"/>
          <p:nvPr/>
        </p:nvSpPr>
        <p:spPr>
          <a:xfrm>
            <a:off x="10556111" y="3909554"/>
            <a:ext cx="3703898" cy="2862322"/>
          </a:xfrm>
          <a:prstGeom prst="rect">
            <a:avLst/>
          </a:prstGeom>
          <a:noFill/>
        </p:spPr>
        <p:txBody>
          <a:bodyPr wrap="square">
            <a:spAutoFit/>
          </a:bodyPr>
          <a:lstStyle/>
          <a:p>
            <a:pPr algn="l">
              <a:buFont typeface="Arial" panose="020B0604020202020204" pitchFamily="34" charset="0"/>
              <a:buChar char="•"/>
            </a:pPr>
            <a:r>
              <a:rPr lang="en-US" sz="3600" b="1" i="0" dirty="0">
                <a:solidFill>
                  <a:schemeClr val="bg2"/>
                </a:solidFill>
                <a:effectLst/>
                <a:latin typeface="ui-sans-serif"/>
              </a:rPr>
              <a:t>Adding Doctors</a:t>
            </a:r>
            <a:r>
              <a:rPr lang="en-US" sz="3600" b="0" i="0" dirty="0">
                <a:solidFill>
                  <a:schemeClr val="bg2"/>
                </a:solidFill>
                <a:effectLst/>
                <a:latin typeface="ui-sans-serif"/>
              </a:rPr>
              <a:t>: </a:t>
            </a:r>
            <a:r>
              <a:rPr lang="en-US" b="0" i="0" dirty="0">
                <a:solidFill>
                  <a:schemeClr val="bg2"/>
                </a:solidFill>
                <a:effectLst/>
                <a:latin typeface="ui-sans-serif"/>
              </a:rPr>
              <a:t>The module enables the addition of doctor profiles, including their specialties, availability, and contact information. This ensures that users can easily find and book consultations with qualified healthcare providers based on their needs.</a:t>
            </a:r>
          </a:p>
        </p:txBody>
      </p:sp>
    </p:spTree>
    <p:extLst>
      <p:ext uri="{BB962C8B-B14F-4D97-AF65-F5344CB8AC3E}">
        <p14:creationId xmlns:p14="http://schemas.microsoft.com/office/powerpoint/2010/main" val="1741358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0">
            <a:extLst>
              <a:ext uri="{FF2B5EF4-FFF2-40B4-BE49-F238E27FC236}">
                <a16:creationId xmlns:a16="http://schemas.microsoft.com/office/drawing/2014/main" id="{B26F0BA0-82CF-FCA3-47F6-010841E07D40}"/>
              </a:ext>
            </a:extLst>
          </p:cNvPr>
          <p:cNvSpPr/>
          <p:nvPr/>
        </p:nvSpPr>
        <p:spPr>
          <a:xfrm>
            <a:off x="4977885" y="349861"/>
            <a:ext cx="7618809" cy="1281589"/>
          </a:xfrm>
          <a:prstGeom prst="rect">
            <a:avLst/>
          </a:prstGeom>
          <a:noFill/>
          <a:ln/>
        </p:spPr>
        <p:txBody>
          <a:bodyPr wrap="square" lIns="0" tIns="0" rIns="0" bIns="0" rtlCol="0" anchor="ctr"/>
          <a:lstStyle/>
          <a:p>
            <a:pPr marL="0" indent="0">
              <a:lnSpc>
                <a:spcPts val="5000"/>
              </a:lnSpc>
              <a:buNone/>
            </a:pPr>
            <a:r>
              <a:rPr lang="en-US" sz="4000" dirty="0">
                <a:solidFill>
                  <a:srgbClr val="FFFFFF"/>
                </a:solidFill>
                <a:latin typeface="Unbounded" pitchFamily="34" charset="0"/>
              </a:rPr>
              <a:t>DJANGO ADMIN </a:t>
            </a:r>
            <a:endParaRPr lang="en-US" sz="4000" dirty="0"/>
          </a:p>
        </p:txBody>
      </p:sp>
      <p:sp>
        <p:nvSpPr>
          <p:cNvPr id="7" name="TextBox 6">
            <a:extLst>
              <a:ext uri="{FF2B5EF4-FFF2-40B4-BE49-F238E27FC236}">
                <a16:creationId xmlns:a16="http://schemas.microsoft.com/office/drawing/2014/main" id="{E97545DA-819E-9AE7-1AD7-2531F54D2511}"/>
              </a:ext>
            </a:extLst>
          </p:cNvPr>
          <p:cNvSpPr txBox="1"/>
          <p:nvPr/>
        </p:nvSpPr>
        <p:spPr>
          <a:xfrm>
            <a:off x="10556111" y="3277462"/>
            <a:ext cx="3703898" cy="2862322"/>
          </a:xfrm>
          <a:prstGeom prst="rect">
            <a:avLst/>
          </a:prstGeom>
          <a:noFill/>
        </p:spPr>
        <p:txBody>
          <a:bodyPr wrap="square">
            <a:spAutoFit/>
          </a:bodyPr>
          <a:lstStyle/>
          <a:p>
            <a:r>
              <a:rPr lang="en-US" sz="3600" b="1" i="0" dirty="0">
                <a:solidFill>
                  <a:srgbClr val="0D0D0D"/>
                </a:solidFill>
                <a:effectLst/>
                <a:latin typeface="ui-sans-serif"/>
              </a:rPr>
              <a:t> </a:t>
            </a:r>
            <a:r>
              <a:rPr lang="en-US" sz="3600" b="1" dirty="0">
                <a:solidFill>
                  <a:schemeClr val="bg2"/>
                </a:solidFill>
                <a:latin typeface="ui-sans-serif"/>
              </a:rPr>
              <a:t>Adding Patients: </a:t>
            </a:r>
            <a:r>
              <a:rPr lang="en-US" dirty="0">
                <a:solidFill>
                  <a:schemeClr val="bg2"/>
                </a:solidFill>
                <a:latin typeface="ui-sans-serif"/>
              </a:rPr>
              <a:t>Administrators can easily add new patient profiles by entering essential information such as name, contact details, symptoms This allows for the centralization of patient data, making it accessible for tracking health progress and managing treatments.</a:t>
            </a:r>
          </a:p>
          <a:p>
            <a:pPr algn="l">
              <a:buFont typeface="Arial" panose="020B0604020202020204" pitchFamily="34" charset="0"/>
              <a:buChar char="•"/>
            </a:pPr>
            <a:endParaRPr lang="en-US" b="0" i="0" dirty="0">
              <a:solidFill>
                <a:schemeClr val="bg2"/>
              </a:solidFill>
              <a:effectLst/>
              <a:latin typeface="ui-sans-serif"/>
            </a:endParaRPr>
          </a:p>
        </p:txBody>
      </p:sp>
      <p:pic>
        <p:nvPicPr>
          <p:cNvPr id="9" name="Picture 8">
            <a:extLst>
              <a:ext uri="{FF2B5EF4-FFF2-40B4-BE49-F238E27FC236}">
                <a16:creationId xmlns:a16="http://schemas.microsoft.com/office/drawing/2014/main" id="{22E33309-663D-696F-7CB8-80FC076AD6E7}"/>
              </a:ext>
            </a:extLst>
          </p:cNvPr>
          <p:cNvPicPr>
            <a:picLocks noChangeAspect="1"/>
          </p:cNvPicPr>
          <p:nvPr/>
        </p:nvPicPr>
        <p:blipFill>
          <a:blip r:embed="rId2"/>
          <a:stretch>
            <a:fillRect/>
          </a:stretch>
        </p:blipFill>
        <p:spPr>
          <a:xfrm>
            <a:off x="185194" y="2011722"/>
            <a:ext cx="10153039" cy="5393802"/>
          </a:xfrm>
          <a:prstGeom prst="rect">
            <a:avLst/>
          </a:prstGeom>
        </p:spPr>
      </p:pic>
    </p:spTree>
    <p:extLst>
      <p:ext uri="{BB962C8B-B14F-4D97-AF65-F5344CB8AC3E}">
        <p14:creationId xmlns:p14="http://schemas.microsoft.com/office/powerpoint/2010/main" val="1009463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2AA1C-ABA7-1E88-0523-C7A9B3718712}"/>
            </a:ext>
          </a:extLst>
        </p:cNvPr>
        <p:cNvGrpSpPr/>
        <p:nvPr/>
      </p:nvGrpSpPr>
      <p:grpSpPr>
        <a:xfrm>
          <a:off x="0" y="0"/>
          <a:ext cx="0" cy="0"/>
          <a:chOff x="0" y="0"/>
          <a:chExt cx="0" cy="0"/>
        </a:xfrm>
      </p:grpSpPr>
      <p:sp>
        <p:nvSpPr>
          <p:cNvPr id="6" name="Text 0">
            <a:extLst>
              <a:ext uri="{FF2B5EF4-FFF2-40B4-BE49-F238E27FC236}">
                <a16:creationId xmlns:a16="http://schemas.microsoft.com/office/drawing/2014/main" id="{EB39D6EC-2759-0747-19B3-2AABD7A6EEEE}"/>
              </a:ext>
            </a:extLst>
          </p:cNvPr>
          <p:cNvSpPr/>
          <p:nvPr/>
        </p:nvSpPr>
        <p:spPr>
          <a:xfrm>
            <a:off x="4977885" y="349861"/>
            <a:ext cx="7618809" cy="1281589"/>
          </a:xfrm>
          <a:prstGeom prst="rect">
            <a:avLst/>
          </a:prstGeom>
          <a:noFill/>
          <a:ln/>
        </p:spPr>
        <p:txBody>
          <a:bodyPr wrap="square" lIns="0" tIns="0" rIns="0" bIns="0" rtlCol="0" anchor="ctr"/>
          <a:lstStyle/>
          <a:p>
            <a:pPr marL="0" indent="0">
              <a:lnSpc>
                <a:spcPts val="5000"/>
              </a:lnSpc>
              <a:buNone/>
            </a:pPr>
            <a:r>
              <a:rPr lang="en-US" sz="4000" dirty="0">
                <a:solidFill>
                  <a:srgbClr val="FFFFFF"/>
                </a:solidFill>
                <a:latin typeface="Unbounded" pitchFamily="34" charset="0"/>
              </a:rPr>
              <a:t>DJANGO ADMIN </a:t>
            </a:r>
            <a:endParaRPr lang="en-US" sz="4000" dirty="0"/>
          </a:p>
        </p:txBody>
      </p:sp>
      <p:sp>
        <p:nvSpPr>
          <p:cNvPr id="7" name="TextBox 6">
            <a:extLst>
              <a:ext uri="{FF2B5EF4-FFF2-40B4-BE49-F238E27FC236}">
                <a16:creationId xmlns:a16="http://schemas.microsoft.com/office/drawing/2014/main" id="{79F29103-A0C8-07B9-41C7-281C26B695F2}"/>
              </a:ext>
            </a:extLst>
          </p:cNvPr>
          <p:cNvSpPr txBox="1"/>
          <p:nvPr/>
        </p:nvSpPr>
        <p:spPr>
          <a:xfrm>
            <a:off x="10556111" y="3439507"/>
            <a:ext cx="3703898" cy="2862322"/>
          </a:xfrm>
          <a:prstGeom prst="rect">
            <a:avLst/>
          </a:prstGeom>
          <a:noFill/>
        </p:spPr>
        <p:txBody>
          <a:bodyPr wrap="square">
            <a:spAutoFit/>
          </a:bodyPr>
          <a:lstStyle/>
          <a:p>
            <a:r>
              <a:rPr lang="en-US" sz="3600" b="1" i="0" dirty="0">
                <a:solidFill>
                  <a:srgbClr val="0D0D0D"/>
                </a:solidFill>
                <a:effectLst/>
                <a:latin typeface="ui-sans-serif"/>
              </a:rPr>
              <a:t> </a:t>
            </a:r>
            <a:r>
              <a:rPr lang="en-US" sz="3600" b="1" dirty="0">
                <a:solidFill>
                  <a:schemeClr val="bg2"/>
                </a:solidFill>
                <a:latin typeface="ui-sans-serif"/>
              </a:rPr>
              <a:t>Adding Appointments: </a:t>
            </a:r>
            <a:r>
              <a:rPr lang="en-US" dirty="0">
                <a:solidFill>
                  <a:schemeClr val="bg2"/>
                </a:solidFill>
                <a:latin typeface="ui-sans-serif"/>
              </a:rPr>
              <a:t>Admins can schedule, modify, or cancel appointments for both patients and doctors. The system allows administrators to view upcoming appointments.</a:t>
            </a:r>
          </a:p>
          <a:p>
            <a:pPr algn="l">
              <a:buFont typeface="Arial" panose="020B0604020202020204" pitchFamily="34" charset="0"/>
              <a:buChar char="•"/>
            </a:pPr>
            <a:endParaRPr lang="en-US" b="0" i="0" dirty="0">
              <a:solidFill>
                <a:schemeClr val="bg2"/>
              </a:solidFill>
              <a:effectLst/>
              <a:latin typeface="ui-sans-serif"/>
            </a:endParaRPr>
          </a:p>
        </p:txBody>
      </p:sp>
      <p:pic>
        <p:nvPicPr>
          <p:cNvPr id="9" name="Picture 8">
            <a:extLst>
              <a:ext uri="{FF2B5EF4-FFF2-40B4-BE49-F238E27FC236}">
                <a16:creationId xmlns:a16="http://schemas.microsoft.com/office/drawing/2014/main" id="{44CABE2E-DDB3-9C59-9896-FC883E3A2075}"/>
              </a:ext>
            </a:extLst>
          </p:cNvPr>
          <p:cNvPicPr>
            <a:picLocks noChangeAspect="1"/>
          </p:cNvPicPr>
          <p:nvPr/>
        </p:nvPicPr>
        <p:blipFill>
          <a:blip r:embed="rId2"/>
          <a:stretch>
            <a:fillRect/>
          </a:stretch>
        </p:blipFill>
        <p:spPr>
          <a:xfrm>
            <a:off x="185194" y="2011722"/>
            <a:ext cx="10153039" cy="5393802"/>
          </a:xfrm>
          <a:prstGeom prst="rect">
            <a:avLst/>
          </a:prstGeom>
        </p:spPr>
      </p:pic>
    </p:spTree>
    <p:extLst>
      <p:ext uri="{BB962C8B-B14F-4D97-AF65-F5344CB8AC3E}">
        <p14:creationId xmlns:p14="http://schemas.microsoft.com/office/powerpoint/2010/main" val="2056501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60387" y="470648"/>
            <a:ext cx="12954952" cy="1408033"/>
          </a:xfrm>
          <a:prstGeom prst="rect">
            <a:avLst/>
          </a:prstGeom>
          <a:noFill/>
          <a:ln>
            <a:solidFill>
              <a:schemeClr val="accent4">
                <a:lumMod val="20000"/>
                <a:lumOff val="80000"/>
              </a:schemeClr>
            </a:solidFill>
          </a:ln>
        </p:spPr>
        <p:txBody>
          <a:bodyPr wrap="square" lIns="0" tIns="0" rIns="0" bIns="0" rtlCol="0" anchor="ctr"/>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				 INTRODUCTION</a:t>
            </a:r>
            <a:endParaRPr lang="en-US" sz="4400" dirty="0"/>
          </a:p>
        </p:txBody>
      </p:sp>
      <p:sp>
        <p:nvSpPr>
          <p:cNvPr id="4" name="Text 2"/>
          <p:cNvSpPr/>
          <p:nvPr/>
        </p:nvSpPr>
        <p:spPr>
          <a:xfrm>
            <a:off x="960387" y="2583540"/>
            <a:ext cx="12489366" cy="4683512"/>
          </a:xfrm>
          <a:prstGeom prst="rect">
            <a:avLst/>
          </a:prstGeom>
          <a:noFill/>
          <a:ln/>
        </p:spPr>
        <p:txBody>
          <a:bodyPr wrap="square" lIns="0" tIns="0" rIns="0" bIns="0" rtlCol="0" anchor="t"/>
          <a:lstStyle/>
          <a:p>
            <a:pPr marL="342900" indent="-342900">
              <a:lnSpc>
                <a:spcPts val="3000"/>
              </a:lnSpc>
              <a:buFont typeface="Wingdings" panose="05000000000000000000" pitchFamily="2" charset="2"/>
              <a:buChar char="ü"/>
            </a:pPr>
            <a:r>
              <a:rPr lang="en-US" sz="2400" dirty="0">
                <a:solidFill>
                  <a:schemeClr val="bg1"/>
                </a:solidFill>
                <a:latin typeface="Times New Roman" panose="02020603050405020304" pitchFamily="18" charset="0"/>
                <a:cs typeface="Times New Roman" panose="02020603050405020304" pitchFamily="18" charset="0"/>
              </a:rPr>
              <a:t>The Smart Health and Wellness Monitoring System is an advanced solution aimed at revolutionizing healthcare and wellness management</a:t>
            </a:r>
          </a:p>
          <a:p>
            <a:pPr>
              <a:lnSpc>
                <a:spcPts val="3000"/>
              </a:lnSpc>
            </a:pP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lnSpc>
                <a:spcPts val="3000"/>
              </a:lnSpc>
              <a:buFont typeface="Wingdings" panose="05000000000000000000" pitchFamily="2" charset="2"/>
              <a:buChar char="ü"/>
            </a:pPr>
            <a:r>
              <a:rPr lang="en-US" sz="2400" dirty="0">
                <a:solidFill>
                  <a:schemeClr val="bg1"/>
                </a:solidFill>
                <a:latin typeface="Times New Roman" panose="02020603050405020304" pitchFamily="18" charset="0"/>
                <a:cs typeface="Times New Roman" panose="02020603050405020304" pitchFamily="18" charset="0"/>
              </a:rPr>
              <a:t> It enables efficient organization and monitoring of health-related information, ensuring accessibility, transparency, and informed decision-making on a global scale..</a:t>
            </a:r>
          </a:p>
          <a:p>
            <a:pPr marL="342900" indent="-342900">
              <a:lnSpc>
                <a:spcPts val="3000"/>
              </a:lnSpc>
              <a:buFont typeface="Wingdings" panose="05000000000000000000" pitchFamily="2" charset="2"/>
              <a:buChar char="ü"/>
            </a:pP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lnSpc>
                <a:spcPts val="3000"/>
              </a:lnSpc>
              <a:buFont typeface="Wingdings" panose="05000000000000000000" pitchFamily="2" charset="2"/>
              <a:buChar char="ü"/>
            </a:pPr>
            <a:r>
              <a:rPr lang="en-US" sz="2400" dirty="0">
                <a:solidFill>
                  <a:schemeClr val="bg1"/>
                </a:solidFill>
                <a:latin typeface="Times New Roman" panose="02020603050405020304" pitchFamily="18" charset="0"/>
                <a:cs typeface="Times New Roman" panose="02020603050405020304" pitchFamily="18" charset="0"/>
              </a:rPr>
              <a:t>With a focus on user-centric design and adaptability, the system fosters seamless collaboration between individuals and healthcare providers. </a:t>
            </a:r>
          </a:p>
          <a:p>
            <a:pPr marL="342900" indent="-342900">
              <a:lnSpc>
                <a:spcPts val="3000"/>
              </a:lnSpc>
              <a:buFont typeface="Wingdings" panose="05000000000000000000" pitchFamily="2" charset="2"/>
              <a:buChar char="ü"/>
            </a:pP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lnSpc>
                <a:spcPts val="3000"/>
              </a:lnSpc>
              <a:buFont typeface="Wingdings" panose="05000000000000000000" pitchFamily="2" charset="2"/>
              <a:buChar char="ü"/>
            </a:pPr>
            <a:r>
              <a:rPr lang="en-US" sz="2400" dirty="0">
                <a:solidFill>
                  <a:schemeClr val="bg1"/>
                </a:solidFill>
                <a:latin typeface="Times New Roman" panose="02020603050405020304" pitchFamily="18" charset="0"/>
                <a:cs typeface="Times New Roman" panose="02020603050405020304" pitchFamily="18" charset="0"/>
              </a:rPr>
              <a:t>By promoting better health outcomes and overall well-being, it addresses the growing need for streamlined healthcare solutions worldwide.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3760848" y="564713"/>
            <a:ext cx="7582614" cy="1312069"/>
          </a:xfrm>
          <a:prstGeom prst="rect">
            <a:avLst/>
          </a:prstGeom>
          <a:noFill/>
          <a:ln>
            <a:solidFill>
              <a:schemeClr val="accent3">
                <a:lumMod val="40000"/>
                <a:lumOff val="60000"/>
              </a:schemeClr>
            </a:solidFill>
          </a:ln>
        </p:spPr>
        <p:txBody>
          <a:bodyPr wrap="square" lIns="0" tIns="0" rIns="0" bIns="0" rtlCol="0" anchor="ctr"/>
          <a:lstStyle/>
          <a:p>
            <a:pPr marL="0" indent="0">
              <a:lnSpc>
                <a:spcPts val="5150"/>
              </a:lnSpc>
              <a:buNone/>
            </a:pPr>
            <a:r>
              <a:rPr lang="en-US" sz="4100" dirty="0">
                <a:solidFill>
                  <a:srgbClr val="FFFFFF"/>
                </a:solidFill>
                <a:latin typeface="Unbounded" pitchFamily="34" charset="0"/>
                <a:ea typeface="Unbounded" pitchFamily="34" charset="-122"/>
                <a:cs typeface="Unbounded" pitchFamily="34" charset="-120"/>
              </a:rPr>
              <a:t>		Conclusion</a:t>
            </a:r>
            <a:endParaRPr lang="en-US" sz="4100" dirty="0"/>
          </a:p>
        </p:txBody>
      </p:sp>
      <p:sp>
        <p:nvSpPr>
          <p:cNvPr id="13" name="TextBox 12">
            <a:extLst>
              <a:ext uri="{FF2B5EF4-FFF2-40B4-BE49-F238E27FC236}">
                <a16:creationId xmlns:a16="http://schemas.microsoft.com/office/drawing/2014/main" id="{AEE669FD-4F34-5F96-9B9E-450ECFCDC91F}"/>
              </a:ext>
            </a:extLst>
          </p:cNvPr>
          <p:cNvSpPr txBox="1"/>
          <p:nvPr/>
        </p:nvSpPr>
        <p:spPr>
          <a:xfrm>
            <a:off x="1373072" y="2124909"/>
            <a:ext cx="12358167" cy="5539978"/>
          </a:xfrm>
          <a:prstGeom prst="rect">
            <a:avLst/>
          </a:prstGeom>
          <a:noFill/>
        </p:spPr>
        <p:txBody>
          <a:bodyPr wrap="square" rtlCol="0">
            <a:spAutoFit/>
          </a:bodyPr>
          <a:lstStyle/>
          <a:p>
            <a:pPr marL="457200" indent="-457200">
              <a:buFont typeface="Wingdings" panose="05000000000000000000" pitchFamily="2" charset="2"/>
              <a:buChar char="q"/>
            </a:pPr>
            <a:r>
              <a:rPr lang="en-US" sz="2800" dirty="0">
                <a:solidFill>
                  <a:srgbClr val="CAD6DE"/>
                </a:solidFill>
                <a:latin typeface="Cabin" pitchFamily="34" charset="0"/>
              </a:rPr>
              <a:t>The Smart Health and Wellness Monitoring System effectively integrates real-time health related data with user-friendly features to improve healthcare management. </a:t>
            </a:r>
          </a:p>
          <a:p>
            <a:pPr marL="457200" indent="-457200">
              <a:buFont typeface="Wingdings" panose="05000000000000000000" pitchFamily="2" charset="2"/>
              <a:buChar char="q"/>
            </a:pPr>
            <a:r>
              <a:rPr lang="en-US" sz="2800" dirty="0">
                <a:solidFill>
                  <a:srgbClr val="CAD6DE"/>
                </a:solidFill>
                <a:latin typeface="Cabin" pitchFamily="34" charset="0"/>
              </a:rPr>
              <a:t>By providing key insights into healthcare resource availability, tracking health metrics, and offering personalized recommendations, the system empowers users to make informed decisions about their well-being.</a:t>
            </a:r>
          </a:p>
          <a:p>
            <a:pPr marL="457200" indent="-457200">
              <a:buFont typeface="Wingdings" panose="05000000000000000000" pitchFamily="2" charset="2"/>
              <a:buChar char="q"/>
            </a:pPr>
            <a:r>
              <a:rPr lang="en-US" sz="2800" dirty="0">
                <a:solidFill>
                  <a:srgbClr val="CAD6DE"/>
                </a:solidFill>
                <a:latin typeface="Cabin" pitchFamily="34" charset="0"/>
              </a:rPr>
              <a:t>With secure user authentication, seamless health data collection, and comprehensive insights into critical resources, the platform fosters better coordination between healthcare providers and users. </a:t>
            </a:r>
          </a:p>
          <a:p>
            <a:pPr marL="457200" indent="-457200">
              <a:buFont typeface="Wingdings" panose="05000000000000000000" pitchFamily="2" charset="2"/>
              <a:buChar char="q"/>
            </a:pPr>
            <a:r>
              <a:rPr lang="en-US" sz="2800" dirty="0">
                <a:solidFill>
                  <a:srgbClr val="CAD6DE"/>
                </a:solidFill>
                <a:latin typeface="Cabin" pitchFamily="34" charset="0"/>
              </a:rPr>
              <a:t>Overall, the system enhances accessibility, transparency, and proactive management of health, contributing to better health outcomes and improved wellness.</a:t>
            </a:r>
          </a:p>
          <a:p>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5FB921-61F6-5A1D-8E75-C4877F161D85}"/>
              </a:ext>
            </a:extLst>
          </p:cNvPr>
          <p:cNvSpPr txBox="1"/>
          <p:nvPr/>
        </p:nvSpPr>
        <p:spPr>
          <a:xfrm>
            <a:off x="2762079" y="1661160"/>
            <a:ext cx="5213074" cy="923330"/>
          </a:xfrm>
          <a:prstGeom prst="rect">
            <a:avLst/>
          </a:prstGeom>
          <a:noFill/>
        </p:spPr>
        <p:txBody>
          <a:bodyPr wrap="square" rtlCol="0">
            <a:spAutoFit/>
          </a:bodyPr>
          <a:lstStyle/>
          <a:p>
            <a:r>
              <a:rPr lang="en-US" sz="5400" dirty="0">
                <a:highlight>
                  <a:srgbClr val="808080"/>
                </a:highlight>
              </a:rPr>
              <a:t>THANK YOU</a:t>
            </a:r>
            <a:endParaRPr lang="en-IN" sz="5400" dirty="0">
              <a:highlight>
                <a:srgbClr val="808080"/>
              </a:highlight>
            </a:endParaRPr>
          </a:p>
        </p:txBody>
      </p:sp>
      <p:pic>
        <p:nvPicPr>
          <p:cNvPr id="5" name="Picture 4">
            <a:extLst>
              <a:ext uri="{FF2B5EF4-FFF2-40B4-BE49-F238E27FC236}">
                <a16:creationId xmlns:a16="http://schemas.microsoft.com/office/drawing/2014/main" id="{D5B4CF93-6645-C677-9375-DA60EDD4849C}"/>
              </a:ext>
            </a:extLst>
          </p:cNvPr>
          <p:cNvPicPr>
            <a:picLocks noChangeAspect="1"/>
          </p:cNvPicPr>
          <p:nvPr/>
        </p:nvPicPr>
        <p:blipFill>
          <a:blip r:embed="rId2"/>
          <a:stretch>
            <a:fillRect/>
          </a:stretch>
        </p:blipFill>
        <p:spPr>
          <a:xfrm>
            <a:off x="7975153" y="822960"/>
            <a:ext cx="5978249" cy="5989320"/>
          </a:xfrm>
          <a:prstGeom prst="rect">
            <a:avLst/>
          </a:prstGeom>
        </p:spPr>
      </p:pic>
      <p:sp>
        <p:nvSpPr>
          <p:cNvPr id="6" name="TextBox 5">
            <a:extLst>
              <a:ext uri="{FF2B5EF4-FFF2-40B4-BE49-F238E27FC236}">
                <a16:creationId xmlns:a16="http://schemas.microsoft.com/office/drawing/2014/main" id="{4D191022-1B56-45F4-FB17-F12779332867}"/>
              </a:ext>
            </a:extLst>
          </p:cNvPr>
          <p:cNvSpPr txBox="1"/>
          <p:nvPr/>
        </p:nvSpPr>
        <p:spPr>
          <a:xfrm>
            <a:off x="2377440" y="4096712"/>
            <a:ext cx="4534219" cy="2985433"/>
          </a:xfrm>
          <a:prstGeom prst="rect">
            <a:avLst/>
          </a:prstGeom>
          <a:noFill/>
        </p:spPr>
        <p:txBody>
          <a:bodyPr wrap="square" rtlCol="0">
            <a:spAutoFit/>
          </a:bodyPr>
          <a:lstStyle/>
          <a:p>
            <a:r>
              <a:rPr lang="en-US" sz="3200" dirty="0">
                <a:solidFill>
                  <a:srgbClr val="CAD6DE"/>
                </a:solidFill>
                <a:latin typeface="Cabin" pitchFamily="34" charset="0"/>
              </a:rPr>
              <a:t>Saranya </a:t>
            </a:r>
            <a:r>
              <a:rPr lang="en-US" sz="3200" dirty="0" err="1">
                <a:solidFill>
                  <a:srgbClr val="CAD6DE"/>
                </a:solidFill>
                <a:latin typeface="Cabin" pitchFamily="34" charset="0"/>
              </a:rPr>
              <a:t>Nandyala</a:t>
            </a:r>
            <a:endParaRPr lang="en-US" sz="3200" dirty="0">
              <a:solidFill>
                <a:srgbClr val="CAD6DE"/>
              </a:solidFill>
              <a:latin typeface="Cabin" pitchFamily="34" charset="0"/>
            </a:endParaRPr>
          </a:p>
          <a:p>
            <a:r>
              <a:rPr lang="en-IN" sz="3200" dirty="0">
                <a:solidFill>
                  <a:srgbClr val="CAD6DE"/>
                </a:solidFill>
                <a:latin typeface="Cabin" pitchFamily="34" charset="0"/>
              </a:rPr>
              <a:t>Abhinav Reddy </a:t>
            </a:r>
            <a:r>
              <a:rPr lang="en-IN" sz="3200" dirty="0" err="1">
                <a:solidFill>
                  <a:srgbClr val="CAD6DE"/>
                </a:solidFill>
                <a:latin typeface="Cabin" pitchFamily="34" charset="0"/>
              </a:rPr>
              <a:t>Ravula</a:t>
            </a:r>
            <a:endParaRPr lang="en-IN" sz="3200" dirty="0">
              <a:solidFill>
                <a:srgbClr val="CAD6DE"/>
              </a:solidFill>
              <a:latin typeface="Cabin" pitchFamily="34" charset="0"/>
            </a:endParaRPr>
          </a:p>
          <a:p>
            <a:r>
              <a:rPr lang="en-IN" sz="3200" dirty="0">
                <a:solidFill>
                  <a:srgbClr val="CAD6DE"/>
                </a:solidFill>
                <a:latin typeface="Cabin" pitchFamily="34" charset="0"/>
              </a:rPr>
              <a:t>Sai Vaishnavi Menta</a:t>
            </a:r>
          </a:p>
          <a:p>
            <a:r>
              <a:rPr lang="en-IN" sz="3200" dirty="0">
                <a:solidFill>
                  <a:srgbClr val="CAD6DE"/>
                </a:solidFill>
                <a:latin typeface="Cabin" pitchFamily="34" charset="0"/>
              </a:rPr>
              <a:t>Durairaj</a:t>
            </a:r>
          </a:p>
          <a:p>
            <a:r>
              <a:rPr lang="en-IN" sz="3200" dirty="0" err="1">
                <a:solidFill>
                  <a:srgbClr val="CAD6DE"/>
                </a:solidFill>
                <a:latin typeface="Cabin" pitchFamily="34" charset="0"/>
              </a:rPr>
              <a:t>Vyshnavi</a:t>
            </a:r>
            <a:r>
              <a:rPr lang="en-IN" sz="3200" dirty="0">
                <a:solidFill>
                  <a:srgbClr val="CAD6DE"/>
                </a:solidFill>
                <a:latin typeface="Cabin" pitchFamily="34" charset="0"/>
              </a:rPr>
              <a:t> </a:t>
            </a:r>
            <a:r>
              <a:rPr lang="en-IN" sz="3200" dirty="0" err="1">
                <a:solidFill>
                  <a:srgbClr val="CAD6DE"/>
                </a:solidFill>
                <a:latin typeface="Cabin" pitchFamily="34" charset="0"/>
              </a:rPr>
              <a:t>Namathoti</a:t>
            </a:r>
            <a:endParaRPr lang="en-IN" sz="3200" dirty="0">
              <a:solidFill>
                <a:srgbClr val="CAD6DE"/>
              </a:solidFill>
              <a:latin typeface="Cabin" pitchFamily="34" charset="0"/>
            </a:endParaRPr>
          </a:p>
          <a:p>
            <a:endParaRPr lang="en-US" sz="2800" dirty="0">
              <a:solidFill>
                <a:srgbClr val="CAD6DE"/>
              </a:solidFill>
              <a:latin typeface="Cabin" pitchFamily="34" charset="0"/>
            </a:endParaRPr>
          </a:p>
        </p:txBody>
      </p:sp>
      <p:sp>
        <p:nvSpPr>
          <p:cNvPr id="3" name="TextBox 2">
            <a:extLst>
              <a:ext uri="{FF2B5EF4-FFF2-40B4-BE49-F238E27FC236}">
                <a16:creationId xmlns:a16="http://schemas.microsoft.com/office/drawing/2014/main" id="{DEFFDE9D-F1FF-65E6-2629-65A165C01093}"/>
              </a:ext>
            </a:extLst>
          </p:cNvPr>
          <p:cNvSpPr txBox="1"/>
          <p:nvPr/>
        </p:nvSpPr>
        <p:spPr>
          <a:xfrm>
            <a:off x="3342261" y="3553428"/>
            <a:ext cx="2467524" cy="369332"/>
          </a:xfrm>
          <a:prstGeom prst="rect">
            <a:avLst/>
          </a:prstGeom>
          <a:noFill/>
        </p:spPr>
        <p:txBody>
          <a:bodyPr wrap="square" rtlCol="0">
            <a:spAutoFit/>
          </a:bodyPr>
          <a:lstStyle/>
          <a:p>
            <a:r>
              <a:rPr lang="en-US" dirty="0">
                <a:solidFill>
                  <a:schemeClr val="bg1"/>
                </a:solidFill>
              </a:rPr>
              <a:t>TEAM - 1</a:t>
            </a:r>
            <a:endParaRPr lang="en-IN" dirty="0">
              <a:solidFill>
                <a:schemeClr val="bg1"/>
              </a:solidFill>
            </a:endParaRPr>
          </a:p>
        </p:txBody>
      </p:sp>
    </p:spTree>
    <p:extLst>
      <p:ext uri="{BB962C8B-B14F-4D97-AF65-F5344CB8AC3E}">
        <p14:creationId xmlns:p14="http://schemas.microsoft.com/office/powerpoint/2010/main" val="2004997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31C6F46-BF9F-2028-ACEC-FF8E8A109C3F}"/>
              </a:ext>
            </a:extLst>
          </p:cNvPr>
          <p:cNvGrpSpPr/>
          <p:nvPr/>
        </p:nvGrpSpPr>
        <p:grpSpPr>
          <a:xfrm>
            <a:off x="947991" y="2383140"/>
            <a:ext cx="4571649" cy="5122210"/>
            <a:chOff x="6337572" y="2556386"/>
            <a:chExt cx="4571649" cy="5122210"/>
          </a:xfrm>
        </p:grpSpPr>
        <p:sp>
          <p:nvSpPr>
            <p:cNvPr id="4" name="Shape 1"/>
            <p:cNvSpPr/>
            <p:nvPr/>
          </p:nvSpPr>
          <p:spPr>
            <a:xfrm>
              <a:off x="6576894" y="2556386"/>
              <a:ext cx="45719" cy="5114513"/>
            </a:xfrm>
            <a:prstGeom prst="roundRect">
              <a:avLst>
                <a:gd name="adj" fmla="val 110347"/>
              </a:avLst>
            </a:prstGeom>
            <a:solidFill>
              <a:srgbClr val="49606E"/>
            </a:solidFill>
            <a:ln/>
          </p:spPr>
        </p:sp>
        <p:sp>
          <p:nvSpPr>
            <p:cNvPr id="5" name="Shape 2"/>
            <p:cNvSpPr/>
            <p:nvPr/>
          </p:nvSpPr>
          <p:spPr>
            <a:xfrm>
              <a:off x="6846688" y="2815516"/>
              <a:ext cx="784741" cy="30480"/>
            </a:xfrm>
            <a:prstGeom prst="roundRect">
              <a:avLst>
                <a:gd name="adj" fmla="val 110347"/>
              </a:avLst>
            </a:prstGeom>
            <a:solidFill>
              <a:srgbClr val="49606E"/>
            </a:solidFill>
            <a:ln/>
          </p:spPr>
        </p:sp>
        <p:sp>
          <p:nvSpPr>
            <p:cNvPr id="6" name="Shape 3"/>
            <p:cNvSpPr/>
            <p:nvPr/>
          </p:nvSpPr>
          <p:spPr>
            <a:xfrm>
              <a:off x="6355079" y="2571128"/>
              <a:ext cx="504468" cy="504468"/>
            </a:xfrm>
            <a:prstGeom prst="roundRect">
              <a:avLst>
                <a:gd name="adj" fmla="val 6667"/>
              </a:avLst>
            </a:prstGeom>
            <a:solidFill>
              <a:srgbClr val="304755"/>
            </a:solidFill>
            <a:ln/>
          </p:spPr>
        </p:sp>
        <p:sp>
          <p:nvSpPr>
            <p:cNvPr id="7" name="Text 4"/>
            <p:cNvSpPr/>
            <p:nvPr/>
          </p:nvSpPr>
          <p:spPr>
            <a:xfrm>
              <a:off x="6532780" y="2636874"/>
              <a:ext cx="149066" cy="316587"/>
            </a:xfrm>
            <a:prstGeom prst="rect">
              <a:avLst/>
            </a:prstGeom>
            <a:noFill/>
            <a:ln/>
          </p:spPr>
          <p:txBody>
            <a:bodyPr wrap="none" lIns="0" tIns="0" rIns="0" bIns="0" rtlCol="0" anchor="t"/>
            <a:lstStyle/>
            <a:p>
              <a:pPr marL="0" indent="0" algn="ctr">
                <a:lnSpc>
                  <a:spcPts val="2450"/>
                </a:lnSpc>
                <a:buNone/>
              </a:pPr>
              <a:r>
                <a:rPr lang="en-US" sz="2450" dirty="0">
                  <a:solidFill>
                    <a:srgbClr val="CAD6DE"/>
                  </a:solidFill>
                  <a:latin typeface="Unbounded" pitchFamily="34" charset="0"/>
                  <a:ea typeface="Unbounded" pitchFamily="34" charset="-122"/>
                  <a:cs typeface="Unbounded" pitchFamily="34" charset="-120"/>
                </a:rPr>
                <a:t>1</a:t>
              </a:r>
              <a:endParaRPr lang="en-US" sz="2450" dirty="0"/>
            </a:p>
          </p:txBody>
        </p:sp>
        <p:sp>
          <p:nvSpPr>
            <p:cNvPr id="8" name="Text 5"/>
            <p:cNvSpPr/>
            <p:nvPr/>
          </p:nvSpPr>
          <p:spPr>
            <a:xfrm>
              <a:off x="7791747" y="2709657"/>
              <a:ext cx="2637830" cy="329803"/>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User Authentication</a:t>
              </a:r>
              <a:endParaRPr lang="en-US" sz="2050" dirty="0"/>
            </a:p>
          </p:txBody>
        </p:sp>
        <p:sp>
          <p:nvSpPr>
            <p:cNvPr id="10" name="Shape 7"/>
            <p:cNvSpPr/>
            <p:nvPr/>
          </p:nvSpPr>
          <p:spPr>
            <a:xfrm>
              <a:off x="6829127" y="3959903"/>
              <a:ext cx="784741" cy="30480"/>
            </a:xfrm>
            <a:prstGeom prst="roundRect">
              <a:avLst>
                <a:gd name="adj" fmla="val 110347"/>
              </a:avLst>
            </a:prstGeom>
            <a:solidFill>
              <a:srgbClr val="49606E"/>
            </a:solidFill>
            <a:ln/>
          </p:spPr>
        </p:sp>
        <p:sp>
          <p:nvSpPr>
            <p:cNvPr id="11" name="Shape 8"/>
            <p:cNvSpPr/>
            <p:nvPr/>
          </p:nvSpPr>
          <p:spPr>
            <a:xfrm>
              <a:off x="6339899" y="3631865"/>
              <a:ext cx="504468" cy="504468"/>
            </a:xfrm>
            <a:prstGeom prst="roundRect">
              <a:avLst>
                <a:gd name="adj" fmla="val 6667"/>
              </a:avLst>
            </a:prstGeom>
            <a:solidFill>
              <a:srgbClr val="304755"/>
            </a:solidFill>
            <a:ln/>
          </p:spPr>
        </p:sp>
        <p:sp>
          <p:nvSpPr>
            <p:cNvPr id="12" name="Text 9"/>
            <p:cNvSpPr/>
            <p:nvPr/>
          </p:nvSpPr>
          <p:spPr>
            <a:xfrm>
              <a:off x="6482417" y="3783477"/>
              <a:ext cx="249793" cy="316587"/>
            </a:xfrm>
            <a:prstGeom prst="rect">
              <a:avLst/>
            </a:prstGeom>
            <a:noFill/>
            <a:ln/>
          </p:spPr>
          <p:txBody>
            <a:bodyPr wrap="none" lIns="0" tIns="0" rIns="0" bIns="0" rtlCol="0" anchor="t"/>
            <a:lstStyle/>
            <a:p>
              <a:pPr marL="0" indent="0" algn="ctr">
                <a:lnSpc>
                  <a:spcPts val="2450"/>
                </a:lnSpc>
                <a:buNone/>
              </a:pPr>
              <a:r>
                <a:rPr lang="en-US" sz="2450" dirty="0">
                  <a:solidFill>
                    <a:srgbClr val="CAD6DE"/>
                  </a:solidFill>
                  <a:latin typeface="Unbounded" pitchFamily="34" charset="0"/>
                  <a:ea typeface="Unbounded" pitchFamily="34" charset="-122"/>
                  <a:cs typeface="Unbounded" pitchFamily="34" charset="-120"/>
                </a:rPr>
                <a:t>2</a:t>
              </a:r>
              <a:endParaRPr lang="en-US" sz="2450" dirty="0"/>
            </a:p>
          </p:txBody>
        </p:sp>
        <p:sp>
          <p:nvSpPr>
            <p:cNvPr id="13" name="Text 10"/>
            <p:cNvSpPr/>
            <p:nvPr/>
          </p:nvSpPr>
          <p:spPr>
            <a:xfrm>
              <a:off x="7840504" y="3813334"/>
              <a:ext cx="3068717" cy="329803"/>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Health Data Collection</a:t>
              </a:r>
              <a:endParaRPr lang="en-US" sz="2050" dirty="0"/>
            </a:p>
          </p:txBody>
        </p:sp>
        <p:sp>
          <p:nvSpPr>
            <p:cNvPr id="15" name="Shape 12"/>
            <p:cNvSpPr/>
            <p:nvPr/>
          </p:nvSpPr>
          <p:spPr>
            <a:xfrm>
              <a:off x="6829127" y="5015740"/>
              <a:ext cx="784741" cy="30480"/>
            </a:xfrm>
            <a:prstGeom prst="roundRect">
              <a:avLst>
                <a:gd name="adj" fmla="val 110347"/>
              </a:avLst>
            </a:prstGeom>
            <a:solidFill>
              <a:srgbClr val="49606E"/>
            </a:solidFill>
            <a:ln/>
          </p:spPr>
        </p:sp>
        <p:sp>
          <p:nvSpPr>
            <p:cNvPr id="16" name="Shape 13"/>
            <p:cNvSpPr/>
            <p:nvPr/>
          </p:nvSpPr>
          <p:spPr>
            <a:xfrm>
              <a:off x="6337572" y="4776252"/>
              <a:ext cx="504468" cy="504468"/>
            </a:xfrm>
            <a:prstGeom prst="roundRect">
              <a:avLst>
                <a:gd name="adj" fmla="val 6667"/>
              </a:avLst>
            </a:prstGeom>
            <a:solidFill>
              <a:srgbClr val="304755"/>
            </a:solidFill>
            <a:ln/>
          </p:spPr>
        </p:sp>
        <p:sp>
          <p:nvSpPr>
            <p:cNvPr id="17" name="Text 14"/>
            <p:cNvSpPr/>
            <p:nvPr/>
          </p:nvSpPr>
          <p:spPr>
            <a:xfrm>
              <a:off x="6495335" y="4899187"/>
              <a:ext cx="254556" cy="316587"/>
            </a:xfrm>
            <a:prstGeom prst="rect">
              <a:avLst/>
            </a:prstGeom>
            <a:noFill/>
            <a:ln/>
          </p:spPr>
          <p:txBody>
            <a:bodyPr wrap="none" lIns="0" tIns="0" rIns="0" bIns="0" rtlCol="0" anchor="t"/>
            <a:lstStyle/>
            <a:p>
              <a:pPr marL="0" indent="0" algn="ctr">
                <a:lnSpc>
                  <a:spcPts val="2450"/>
                </a:lnSpc>
                <a:buNone/>
              </a:pPr>
              <a:r>
                <a:rPr lang="en-US" sz="2450" dirty="0">
                  <a:solidFill>
                    <a:srgbClr val="CAD6DE"/>
                  </a:solidFill>
                  <a:latin typeface="Unbounded" pitchFamily="34" charset="0"/>
                  <a:ea typeface="Unbounded" pitchFamily="34" charset="-122"/>
                  <a:cs typeface="Unbounded" pitchFamily="34" charset="-120"/>
                </a:rPr>
                <a:t>3</a:t>
              </a:r>
              <a:endParaRPr lang="en-US" sz="2450" dirty="0"/>
            </a:p>
          </p:txBody>
        </p:sp>
        <p:sp>
          <p:nvSpPr>
            <p:cNvPr id="18" name="Text 15"/>
            <p:cNvSpPr/>
            <p:nvPr/>
          </p:nvSpPr>
          <p:spPr>
            <a:xfrm>
              <a:off x="7840504" y="6054902"/>
              <a:ext cx="2971205" cy="329803"/>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Wellness Goals &amp;Tracking</a:t>
              </a:r>
              <a:endParaRPr lang="en-US" sz="2050" dirty="0"/>
            </a:p>
          </p:txBody>
        </p:sp>
        <p:sp>
          <p:nvSpPr>
            <p:cNvPr id="20" name="Shape 13">
              <a:extLst>
                <a:ext uri="{FF2B5EF4-FFF2-40B4-BE49-F238E27FC236}">
                  <a16:creationId xmlns:a16="http://schemas.microsoft.com/office/drawing/2014/main" id="{1F5D8F22-5F48-20D5-C8DC-0029DC047553}"/>
                </a:ext>
              </a:extLst>
            </p:cNvPr>
            <p:cNvSpPr/>
            <p:nvPr/>
          </p:nvSpPr>
          <p:spPr>
            <a:xfrm>
              <a:off x="6355079" y="6006335"/>
              <a:ext cx="504468" cy="504468"/>
            </a:xfrm>
            <a:prstGeom prst="roundRect">
              <a:avLst>
                <a:gd name="adj" fmla="val 6667"/>
              </a:avLst>
            </a:prstGeom>
            <a:solidFill>
              <a:srgbClr val="304755"/>
            </a:solidFill>
            <a:ln/>
          </p:spPr>
          <p:txBody>
            <a:bodyPr/>
            <a:lstStyle/>
            <a:p>
              <a:pPr algn="ctr">
                <a:lnSpc>
                  <a:spcPts val="2450"/>
                </a:lnSpc>
              </a:pPr>
              <a:r>
                <a:rPr lang="en-US" sz="2450" dirty="0">
                  <a:solidFill>
                    <a:srgbClr val="CAD6DE"/>
                  </a:solidFill>
                  <a:latin typeface="Unbounded" pitchFamily="34" charset="0"/>
                </a:rPr>
                <a:t>4</a:t>
              </a:r>
              <a:endParaRPr lang="en-IN" sz="2450" dirty="0">
                <a:solidFill>
                  <a:srgbClr val="CAD6DE"/>
                </a:solidFill>
                <a:latin typeface="Unbounded" pitchFamily="34" charset="0"/>
              </a:endParaRPr>
            </a:p>
          </p:txBody>
        </p:sp>
        <p:sp>
          <p:nvSpPr>
            <p:cNvPr id="21" name="Shape 13">
              <a:extLst>
                <a:ext uri="{FF2B5EF4-FFF2-40B4-BE49-F238E27FC236}">
                  <a16:creationId xmlns:a16="http://schemas.microsoft.com/office/drawing/2014/main" id="{5578F7B0-9DF1-D5EE-753B-6BF5DF0F5E2E}"/>
                </a:ext>
              </a:extLst>
            </p:cNvPr>
            <p:cNvSpPr/>
            <p:nvPr/>
          </p:nvSpPr>
          <p:spPr>
            <a:xfrm>
              <a:off x="6429613" y="7174128"/>
              <a:ext cx="504468" cy="504468"/>
            </a:xfrm>
            <a:prstGeom prst="roundRect">
              <a:avLst>
                <a:gd name="adj" fmla="val 6667"/>
              </a:avLst>
            </a:prstGeom>
            <a:solidFill>
              <a:srgbClr val="304755"/>
            </a:solidFill>
            <a:ln/>
          </p:spPr>
          <p:txBody>
            <a:bodyPr/>
            <a:lstStyle/>
            <a:p>
              <a:pPr algn="ctr">
                <a:lnSpc>
                  <a:spcPts val="2450"/>
                </a:lnSpc>
              </a:pPr>
              <a:r>
                <a:rPr lang="en-US" sz="2450" dirty="0">
                  <a:solidFill>
                    <a:srgbClr val="CAD6DE"/>
                  </a:solidFill>
                  <a:latin typeface="Unbounded" pitchFamily="34" charset="0"/>
                </a:rPr>
                <a:t>5</a:t>
              </a:r>
              <a:endParaRPr lang="en-IN" sz="2450" dirty="0">
                <a:solidFill>
                  <a:srgbClr val="CAD6DE"/>
                </a:solidFill>
                <a:latin typeface="Unbounded" pitchFamily="34" charset="0"/>
              </a:endParaRPr>
            </a:p>
          </p:txBody>
        </p:sp>
        <p:sp>
          <p:nvSpPr>
            <p:cNvPr id="23" name="Shape 12">
              <a:extLst>
                <a:ext uri="{FF2B5EF4-FFF2-40B4-BE49-F238E27FC236}">
                  <a16:creationId xmlns:a16="http://schemas.microsoft.com/office/drawing/2014/main" id="{689A6CE4-A3F1-E1EB-1F81-0FC4E5E0786A}"/>
                </a:ext>
              </a:extLst>
            </p:cNvPr>
            <p:cNvSpPr/>
            <p:nvPr/>
          </p:nvSpPr>
          <p:spPr>
            <a:xfrm>
              <a:off x="6839188" y="6243329"/>
              <a:ext cx="784741" cy="30480"/>
            </a:xfrm>
            <a:prstGeom prst="roundRect">
              <a:avLst>
                <a:gd name="adj" fmla="val 110347"/>
              </a:avLst>
            </a:prstGeom>
            <a:solidFill>
              <a:srgbClr val="49606E"/>
            </a:solidFill>
            <a:ln/>
          </p:spPr>
        </p:sp>
        <p:sp>
          <p:nvSpPr>
            <p:cNvPr id="24" name="Shape 12">
              <a:extLst>
                <a:ext uri="{FF2B5EF4-FFF2-40B4-BE49-F238E27FC236}">
                  <a16:creationId xmlns:a16="http://schemas.microsoft.com/office/drawing/2014/main" id="{5267DB68-28F9-5E8F-A01A-6FB3AF51FF44}"/>
                </a:ext>
              </a:extLst>
            </p:cNvPr>
            <p:cNvSpPr/>
            <p:nvPr/>
          </p:nvSpPr>
          <p:spPr>
            <a:xfrm>
              <a:off x="6911580" y="7395882"/>
              <a:ext cx="784741" cy="30480"/>
            </a:xfrm>
            <a:prstGeom prst="roundRect">
              <a:avLst>
                <a:gd name="adj" fmla="val 110347"/>
              </a:avLst>
            </a:prstGeom>
            <a:solidFill>
              <a:srgbClr val="49606E"/>
            </a:solidFill>
            <a:ln/>
          </p:spPr>
        </p:sp>
        <p:sp>
          <p:nvSpPr>
            <p:cNvPr id="25" name="Text 10">
              <a:extLst>
                <a:ext uri="{FF2B5EF4-FFF2-40B4-BE49-F238E27FC236}">
                  <a16:creationId xmlns:a16="http://schemas.microsoft.com/office/drawing/2014/main" id="{8AF15B47-3F0B-B706-FC47-036EECF96242}"/>
                </a:ext>
              </a:extLst>
            </p:cNvPr>
            <p:cNvSpPr/>
            <p:nvPr/>
          </p:nvSpPr>
          <p:spPr>
            <a:xfrm>
              <a:off x="7791747" y="4863584"/>
              <a:ext cx="3068717" cy="329803"/>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Health Insights &amp; Recommendations</a:t>
              </a:r>
              <a:endParaRPr lang="en-US" sz="2050" dirty="0"/>
            </a:p>
          </p:txBody>
        </p:sp>
        <p:sp>
          <p:nvSpPr>
            <p:cNvPr id="26" name="Text 10">
              <a:extLst>
                <a:ext uri="{FF2B5EF4-FFF2-40B4-BE49-F238E27FC236}">
                  <a16:creationId xmlns:a16="http://schemas.microsoft.com/office/drawing/2014/main" id="{ECA73653-46DF-1887-4F89-6CF3B7D69424}"/>
                </a:ext>
              </a:extLst>
            </p:cNvPr>
            <p:cNvSpPr/>
            <p:nvPr/>
          </p:nvSpPr>
          <p:spPr>
            <a:xfrm>
              <a:off x="7840503" y="7246220"/>
              <a:ext cx="3068717" cy="329803"/>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Dashboard Visualization &amp; Admin panel</a:t>
              </a:r>
              <a:endParaRPr lang="en-US" sz="2050" dirty="0"/>
            </a:p>
          </p:txBody>
        </p:sp>
      </p:grpSp>
      <p:sp>
        <p:nvSpPr>
          <p:cNvPr id="14" name="Text 0">
            <a:extLst>
              <a:ext uri="{FF2B5EF4-FFF2-40B4-BE49-F238E27FC236}">
                <a16:creationId xmlns:a16="http://schemas.microsoft.com/office/drawing/2014/main" id="{912ED200-B94C-00CE-1FBA-77782A118602}"/>
              </a:ext>
            </a:extLst>
          </p:cNvPr>
          <p:cNvSpPr/>
          <p:nvPr/>
        </p:nvSpPr>
        <p:spPr>
          <a:xfrm>
            <a:off x="917088" y="629870"/>
            <a:ext cx="12874216" cy="1318736"/>
          </a:xfrm>
          <a:prstGeom prst="rect">
            <a:avLst/>
          </a:prstGeom>
          <a:noFill/>
          <a:ln>
            <a:solidFill>
              <a:schemeClr val="accent1">
                <a:lumMod val="60000"/>
                <a:lumOff val="40000"/>
              </a:schemeClr>
            </a:solidFill>
          </a:ln>
        </p:spPr>
        <p:txBody>
          <a:bodyPr wrap="square" lIns="0" tIns="0" rIns="0" bIns="0" rtlCol="0" anchor="ctr"/>
          <a:lstStyle/>
          <a:p>
            <a:pPr marL="0" indent="0">
              <a:lnSpc>
                <a:spcPts val="5150"/>
              </a:lnSpc>
              <a:buNone/>
            </a:pPr>
            <a:r>
              <a:rPr lang="en-US" sz="4150" dirty="0">
                <a:solidFill>
                  <a:srgbClr val="FFFFFF"/>
                </a:solidFill>
                <a:latin typeface="Unbounded" pitchFamily="34" charset="0"/>
                <a:ea typeface="Unbounded" pitchFamily="34" charset="-122"/>
                <a:cs typeface="Unbounded" pitchFamily="34" charset="-120"/>
              </a:rPr>
              <a:t>		                    Milestones</a:t>
            </a:r>
            <a:endParaRPr lang="en-US" sz="4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235372-CD8F-568B-FF11-5152D29996F4}"/>
              </a:ext>
            </a:extLst>
          </p:cNvPr>
          <p:cNvSpPr txBox="1"/>
          <p:nvPr/>
        </p:nvSpPr>
        <p:spPr>
          <a:xfrm>
            <a:off x="344245" y="5211012"/>
            <a:ext cx="11251582" cy="2708434"/>
          </a:xfrm>
          <a:prstGeom prst="rect">
            <a:avLst/>
          </a:prstGeom>
          <a:noFill/>
        </p:spPr>
        <p:txBody>
          <a:bodyPr wrap="square">
            <a:spAutoFit/>
          </a:bodyPr>
          <a:lstStyle/>
          <a:p>
            <a:r>
              <a:rPr lang="en-IN" sz="3400" dirty="0">
                <a:solidFill>
                  <a:schemeClr val="bg1"/>
                </a:solidFill>
                <a:latin typeface="Times New Roman" panose="02020603050405020304" pitchFamily="18" charset="0"/>
                <a:cs typeface="Times New Roman" panose="02020603050405020304" pitchFamily="18" charset="0"/>
              </a:rPr>
              <a:t>FRONTEND : HTML, CSS.</a:t>
            </a:r>
          </a:p>
          <a:p>
            <a:r>
              <a:rPr lang="en-IN" sz="3400" dirty="0">
                <a:solidFill>
                  <a:schemeClr val="bg1"/>
                </a:solidFill>
                <a:latin typeface="Times New Roman" panose="02020603050405020304" pitchFamily="18" charset="0"/>
                <a:cs typeface="Times New Roman" panose="02020603050405020304" pitchFamily="18" charset="0"/>
              </a:rPr>
              <a:t>BACKEND: Python.</a:t>
            </a:r>
          </a:p>
          <a:p>
            <a:r>
              <a:rPr lang="en-IN" sz="3400" dirty="0">
                <a:solidFill>
                  <a:schemeClr val="bg1"/>
                </a:solidFill>
                <a:latin typeface="Times New Roman" panose="02020603050405020304" pitchFamily="18" charset="0"/>
                <a:cs typeface="Times New Roman" panose="02020603050405020304" pitchFamily="18" charset="0"/>
              </a:rPr>
              <a:t>FRAMEWORK : Django Framework.</a:t>
            </a:r>
          </a:p>
          <a:p>
            <a:r>
              <a:rPr lang="en-IN" sz="3400" dirty="0">
                <a:solidFill>
                  <a:schemeClr val="bg1"/>
                </a:solidFill>
                <a:latin typeface="Times New Roman" panose="02020603050405020304" pitchFamily="18" charset="0"/>
                <a:cs typeface="Times New Roman" panose="02020603050405020304" pitchFamily="18" charset="0"/>
              </a:rPr>
              <a:t>DATABASE: MySQL.</a:t>
            </a:r>
          </a:p>
          <a:p>
            <a:r>
              <a:rPr lang="en-IN" sz="3400" dirty="0">
                <a:solidFill>
                  <a:schemeClr val="bg1"/>
                </a:solidFill>
                <a:latin typeface="Times New Roman" panose="02020603050405020304" pitchFamily="18" charset="0"/>
                <a:cs typeface="Times New Roman" panose="02020603050405020304" pitchFamily="18" charset="0"/>
              </a:rPr>
              <a:t>TOOLS USED: Visual Studio Code, MySQL Workbench.</a:t>
            </a:r>
          </a:p>
        </p:txBody>
      </p:sp>
      <p:sp>
        <p:nvSpPr>
          <p:cNvPr id="4" name="Text 0">
            <a:extLst>
              <a:ext uri="{FF2B5EF4-FFF2-40B4-BE49-F238E27FC236}">
                <a16:creationId xmlns:a16="http://schemas.microsoft.com/office/drawing/2014/main" id="{4E82B125-E8E8-6589-F552-FFF9FFBC59C7}"/>
              </a:ext>
            </a:extLst>
          </p:cNvPr>
          <p:cNvSpPr/>
          <p:nvPr/>
        </p:nvSpPr>
        <p:spPr>
          <a:xfrm>
            <a:off x="344245" y="3913536"/>
            <a:ext cx="6379284" cy="1121044"/>
          </a:xfrm>
          <a:prstGeom prst="rect">
            <a:avLst/>
          </a:prstGeom>
          <a:noFill/>
          <a:ln>
            <a:solidFill>
              <a:schemeClr val="accent4">
                <a:lumMod val="20000"/>
                <a:lumOff val="80000"/>
              </a:schemeClr>
            </a:solidFill>
          </a:ln>
        </p:spPr>
        <p:txBody>
          <a:bodyPr wrap="square" lIns="0" tIns="0" rIns="0" bIns="0" rtlCol="0" anchor="ctr"/>
          <a:lstStyle/>
          <a:p>
            <a:pPr marL="0" indent="0">
              <a:lnSpc>
                <a:spcPts val="5500"/>
              </a:lnSpc>
              <a:buNone/>
            </a:pPr>
            <a:r>
              <a:rPr lang="en-US" sz="4200" dirty="0">
                <a:solidFill>
                  <a:srgbClr val="FFFFFF"/>
                </a:solidFill>
                <a:latin typeface="Unbounded" pitchFamily="34" charset="0"/>
                <a:ea typeface="Unbounded" pitchFamily="34" charset="-122"/>
                <a:cs typeface="Unbounded" pitchFamily="34" charset="-120"/>
              </a:rPr>
              <a:t> Technology Stack</a:t>
            </a:r>
            <a:endParaRPr lang="en-US" sz="4200" dirty="0"/>
          </a:p>
        </p:txBody>
      </p:sp>
      <p:sp>
        <p:nvSpPr>
          <p:cNvPr id="2" name="Text 0">
            <a:extLst>
              <a:ext uri="{FF2B5EF4-FFF2-40B4-BE49-F238E27FC236}">
                <a16:creationId xmlns:a16="http://schemas.microsoft.com/office/drawing/2014/main" id="{5476619E-1CD3-39F3-C484-F7FF3B6704DF}"/>
              </a:ext>
            </a:extLst>
          </p:cNvPr>
          <p:cNvSpPr/>
          <p:nvPr/>
        </p:nvSpPr>
        <p:spPr>
          <a:xfrm>
            <a:off x="390454" y="490020"/>
            <a:ext cx="12816757" cy="1318736"/>
          </a:xfrm>
          <a:prstGeom prst="rect">
            <a:avLst/>
          </a:prstGeom>
          <a:noFill/>
          <a:ln>
            <a:solidFill>
              <a:schemeClr val="accent1">
                <a:lumMod val="60000"/>
                <a:lumOff val="40000"/>
              </a:schemeClr>
            </a:solidFill>
          </a:ln>
        </p:spPr>
        <p:txBody>
          <a:bodyPr wrap="square" lIns="0" tIns="0" rIns="0" bIns="0" rtlCol="0" anchor="ctr"/>
          <a:lstStyle/>
          <a:p>
            <a:pPr marL="0" indent="0">
              <a:lnSpc>
                <a:spcPts val="5150"/>
              </a:lnSpc>
              <a:buNone/>
            </a:pPr>
            <a:r>
              <a:rPr lang="en-US" sz="4200" dirty="0">
                <a:solidFill>
                  <a:srgbClr val="FFFFFF"/>
                </a:solidFill>
                <a:latin typeface="Unbounded" pitchFamily="34" charset="0"/>
              </a:rPr>
              <a:t>  Hardware Requirements</a:t>
            </a:r>
            <a:endParaRPr lang="en-US" sz="4200" dirty="0"/>
          </a:p>
        </p:txBody>
      </p:sp>
      <p:sp>
        <p:nvSpPr>
          <p:cNvPr id="5" name="TextBox 4">
            <a:extLst>
              <a:ext uri="{FF2B5EF4-FFF2-40B4-BE49-F238E27FC236}">
                <a16:creationId xmlns:a16="http://schemas.microsoft.com/office/drawing/2014/main" id="{3C81B2FE-AF81-3A86-0A57-89EC6AD5EA83}"/>
              </a:ext>
            </a:extLst>
          </p:cNvPr>
          <p:cNvSpPr txBox="1"/>
          <p:nvPr/>
        </p:nvSpPr>
        <p:spPr>
          <a:xfrm>
            <a:off x="344245" y="2030149"/>
            <a:ext cx="7315200" cy="1661993"/>
          </a:xfrm>
          <a:prstGeom prst="rect">
            <a:avLst/>
          </a:prstGeom>
          <a:noFill/>
        </p:spPr>
        <p:txBody>
          <a:bodyPr wrap="square" rtlCol="0">
            <a:spAutoFit/>
          </a:bodyPr>
          <a:lstStyle/>
          <a:p>
            <a:r>
              <a:rPr lang="en-US" sz="3400" dirty="0">
                <a:solidFill>
                  <a:schemeClr val="bg1"/>
                </a:solidFill>
                <a:latin typeface="Times New Roman" panose="02020603050405020304" pitchFamily="18" charset="0"/>
                <a:cs typeface="Times New Roman" panose="02020603050405020304" pitchFamily="18" charset="0"/>
              </a:rPr>
              <a:t>RAM- minimum 4gb/Above</a:t>
            </a:r>
          </a:p>
          <a:p>
            <a:r>
              <a:rPr lang="en-US" sz="3400" dirty="0">
                <a:solidFill>
                  <a:schemeClr val="bg1"/>
                </a:solidFill>
                <a:latin typeface="Times New Roman" panose="02020603050405020304" pitchFamily="18" charset="0"/>
                <a:cs typeface="Times New Roman" panose="02020603050405020304" pitchFamily="18" charset="0"/>
              </a:rPr>
              <a:t>Processor- minimum intel i5 core/Above</a:t>
            </a:r>
          </a:p>
          <a:p>
            <a:r>
              <a:rPr lang="en-US" sz="3400" dirty="0">
                <a:solidFill>
                  <a:schemeClr val="bg1"/>
                </a:solidFill>
                <a:latin typeface="Times New Roman" panose="02020603050405020304" pitchFamily="18" charset="0"/>
                <a:cs typeface="Times New Roman" panose="02020603050405020304" pitchFamily="18" charset="0"/>
              </a:rPr>
              <a:t>Windows- 7/Above</a:t>
            </a:r>
            <a:endParaRPr lang="en-IN" sz="3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6817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4" name="Shape 1"/>
          <p:cNvSpPr/>
          <p:nvPr/>
        </p:nvSpPr>
        <p:spPr>
          <a:xfrm>
            <a:off x="6932930" y="2524482"/>
            <a:ext cx="7264479" cy="4978897"/>
          </a:xfrm>
          <a:prstGeom prst="roundRect">
            <a:avLst>
              <a:gd name="adj" fmla="val 1256"/>
            </a:avLst>
          </a:prstGeom>
          <a:solidFill>
            <a:srgbClr val="304755"/>
          </a:solidFill>
          <a:ln/>
        </p:spPr>
        <p:txBody>
          <a:bodyPr/>
          <a:lstStyle/>
          <a:p>
            <a:endParaRPr lang="en-IN" dirty="0"/>
          </a:p>
        </p:txBody>
      </p:sp>
      <p:sp>
        <p:nvSpPr>
          <p:cNvPr id="5" name="Text 2"/>
          <p:cNvSpPr/>
          <p:nvPr/>
        </p:nvSpPr>
        <p:spPr>
          <a:xfrm>
            <a:off x="6506766" y="2524482"/>
            <a:ext cx="3024664" cy="333494"/>
          </a:xfrm>
          <a:prstGeom prst="rect">
            <a:avLst/>
          </a:prstGeom>
          <a:noFill/>
          <a:ln/>
        </p:spPr>
        <p:txBody>
          <a:bodyPr wrap="none" lIns="0" tIns="0" rIns="0" bIns="0" rtlCol="0" anchor="t"/>
          <a:lstStyle/>
          <a:p>
            <a:pPr marL="0" indent="0">
              <a:lnSpc>
                <a:spcPts val="2600"/>
              </a:lnSpc>
              <a:buNone/>
            </a:pPr>
            <a:endParaRPr lang="en-US" sz="2100" dirty="0"/>
          </a:p>
        </p:txBody>
      </p:sp>
      <p:sp>
        <p:nvSpPr>
          <p:cNvPr id="6" name="Text 3"/>
          <p:cNvSpPr/>
          <p:nvPr/>
        </p:nvSpPr>
        <p:spPr>
          <a:xfrm>
            <a:off x="7582218" y="2911592"/>
            <a:ext cx="6523434" cy="3902154"/>
          </a:xfrm>
          <a:prstGeom prst="rect">
            <a:avLst/>
          </a:prstGeom>
          <a:noFill/>
          <a:ln/>
        </p:spPr>
        <p:txBody>
          <a:bodyPr wrap="square" lIns="0" tIns="0" rIns="0" bIns="0" rtlCol="0" anchor="t"/>
          <a:lstStyle/>
          <a:p>
            <a:pPr marL="457200" indent="-457200">
              <a:lnSpc>
                <a:spcPts val="2850"/>
              </a:lnSpc>
              <a:buFont typeface="Wingdings" panose="05000000000000000000" pitchFamily="2" charset="2"/>
              <a:buChar char="q"/>
            </a:pPr>
            <a:endParaRPr lang="en-US" sz="2800" dirty="0">
              <a:solidFill>
                <a:srgbClr val="CAD6DE"/>
              </a:solidFill>
              <a:latin typeface="Cabin" pitchFamily="34" charset="0"/>
            </a:endParaRPr>
          </a:p>
          <a:p>
            <a:pPr marL="457200" indent="-457200">
              <a:lnSpc>
                <a:spcPts val="2850"/>
              </a:lnSpc>
              <a:buFont typeface="Wingdings" panose="05000000000000000000" pitchFamily="2" charset="2"/>
              <a:buChar char="q"/>
            </a:pPr>
            <a:r>
              <a:rPr lang="en-US" sz="2800" dirty="0">
                <a:solidFill>
                  <a:srgbClr val="CAD6DE"/>
                </a:solidFill>
                <a:latin typeface="Cabin" pitchFamily="34" charset="0"/>
              </a:rPr>
              <a:t> The home page serves as the welcoming entry point to our Smart Health and Wellness Monitoring.</a:t>
            </a:r>
          </a:p>
          <a:p>
            <a:pPr marL="457200" indent="-457200">
              <a:lnSpc>
                <a:spcPts val="2850"/>
              </a:lnSpc>
              <a:buFont typeface="Wingdings" panose="05000000000000000000" pitchFamily="2" charset="2"/>
              <a:buChar char="q"/>
            </a:pPr>
            <a:endParaRPr lang="en-US" sz="2800" dirty="0">
              <a:solidFill>
                <a:srgbClr val="CAD6DE"/>
              </a:solidFill>
              <a:latin typeface="Cabin" pitchFamily="34" charset="0"/>
            </a:endParaRPr>
          </a:p>
          <a:p>
            <a:pPr marL="457200" indent="-457200">
              <a:lnSpc>
                <a:spcPts val="2850"/>
              </a:lnSpc>
              <a:buFont typeface="Wingdings" panose="05000000000000000000" pitchFamily="2" charset="2"/>
              <a:buChar char="q"/>
            </a:pPr>
            <a:r>
              <a:rPr lang="en-US" sz="2800" dirty="0">
                <a:solidFill>
                  <a:srgbClr val="CAD6DE"/>
                </a:solidFill>
                <a:latin typeface="Cabin" pitchFamily="34" charset="0"/>
              </a:rPr>
              <a:t> The page offers straightforward access with clear options to either log in, sign up, or get started with the platform.</a:t>
            </a:r>
          </a:p>
        </p:txBody>
      </p:sp>
      <p:sp>
        <p:nvSpPr>
          <p:cNvPr id="2" name="Text 0">
            <a:extLst>
              <a:ext uri="{FF2B5EF4-FFF2-40B4-BE49-F238E27FC236}">
                <a16:creationId xmlns:a16="http://schemas.microsoft.com/office/drawing/2014/main" id="{3F155170-5188-0BDB-2A23-C18FD05A0D1E}"/>
              </a:ext>
            </a:extLst>
          </p:cNvPr>
          <p:cNvSpPr/>
          <p:nvPr/>
        </p:nvSpPr>
        <p:spPr>
          <a:xfrm>
            <a:off x="6777911" y="668981"/>
            <a:ext cx="7574518" cy="1318736"/>
          </a:xfrm>
          <a:prstGeom prst="rect">
            <a:avLst/>
          </a:prstGeom>
          <a:noFill/>
          <a:ln>
            <a:solidFill>
              <a:schemeClr val="accent3">
                <a:lumMod val="60000"/>
                <a:lumOff val="40000"/>
              </a:schemeClr>
            </a:solidFill>
          </a:ln>
        </p:spPr>
        <p:txBody>
          <a:bodyPr wrap="square" lIns="0" tIns="0" rIns="0" bIns="0" rtlCol="0" anchor="ctr"/>
          <a:lstStyle/>
          <a:p>
            <a:pPr marL="0" indent="0">
              <a:lnSpc>
                <a:spcPts val="5150"/>
              </a:lnSpc>
              <a:buNone/>
            </a:pPr>
            <a:r>
              <a:rPr lang="en-US" sz="4150" dirty="0">
                <a:solidFill>
                  <a:srgbClr val="FFFFFF"/>
                </a:solidFill>
                <a:latin typeface="Unbounded" pitchFamily="34" charset="0"/>
                <a:ea typeface="Unbounded" pitchFamily="34" charset="-122"/>
                <a:cs typeface="Unbounded" pitchFamily="34" charset="-120"/>
              </a:rPr>
              <a:t>		   Home Page</a:t>
            </a:r>
            <a:endParaRPr lang="en-US" sz="4150" dirty="0"/>
          </a:p>
        </p:txBody>
      </p:sp>
      <p:pic>
        <p:nvPicPr>
          <p:cNvPr id="7" name="Picture 6">
            <a:extLst>
              <a:ext uri="{FF2B5EF4-FFF2-40B4-BE49-F238E27FC236}">
                <a16:creationId xmlns:a16="http://schemas.microsoft.com/office/drawing/2014/main" id="{50C8D168-5964-61A3-57C5-153F1E3715CE}"/>
              </a:ext>
            </a:extLst>
          </p:cNvPr>
          <p:cNvPicPr>
            <a:picLocks noChangeAspect="1"/>
          </p:cNvPicPr>
          <p:nvPr/>
        </p:nvPicPr>
        <p:blipFill>
          <a:blip r:embed="rId3"/>
          <a:stretch>
            <a:fillRect/>
          </a:stretch>
        </p:blipFill>
        <p:spPr>
          <a:xfrm>
            <a:off x="277970" y="305821"/>
            <a:ext cx="6408183" cy="74147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88302-8D68-2317-851A-E13BF00AC13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8C107548-CE90-F61D-DBBF-4BE3592F5D06}"/>
              </a:ext>
            </a:extLst>
          </p:cNvPr>
          <p:cNvSpPr/>
          <p:nvPr/>
        </p:nvSpPr>
        <p:spPr>
          <a:xfrm>
            <a:off x="5803820" y="381803"/>
            <a:ext cx="8216979" cy="1333976"/>
          </a:xfrm>
          <a:prstGeom prst="rect">
            <a:avLst/>
          </a:prstGeom>
          <a:noFill/>
          <a:ln/>
        </p:spPr>
        <p:txBody>
          <a:bodyPr wrap="square" lIns="0" tIns="0" rIns="0" bIns="0" rtlCol="0" anchor="ctr"/>
          <a:lstStyle/>
          <a:p>
            <a:pPr marL="0" indent="0">
              <a:lnSpc>
                <a:spcPts val="5250"/>
              </a:lnSpc>
              <a:buNone/>
            </a:pPr>
            <a:r>
              <a:rPr lang="en-US" sz="3200" dirty="0">
                <a:solidFill>
                  <a:srgbClr val="FFFFFF"/>
                </a:solidFill>
                <a:latin typeface="Unbounded" pitchFamily="34" charset="0"/>
                <a:ea typeface="Unbounded" pitchFamily="34" charset="-122"/>
                <a:cs typeface="Unbounded" pitchFamily="34" charset="-120"/>
              </a:rPr>
              <a:t>		User Authentication</a:t>
            </a:r>
            <a:endParaRPr lang="en-US" sz="3200" dirty="0"/>
          </a:p>
        </p:txBody>
      </p:sp>
      <p:sp>
        <p:nvSpPr>
          <p:cNvPr id="4" name="Shape 1">
            <a:extLst>
              <a:ext uri="{FF2B5EF4-FFF2-40B4-BE49-F238E27FC236}">
                <a16:creationId xmlns:a16="http://schemas.microsoft.com/office/drawing/2014/main" id="{854E79F1-0250-8539-C7EE-1EA50307660A}"/>
              </a:ext>
            </a:extLst>
          </p:cNvPr>
          <p:cNvSpPr/>
          <p:nvPr/>
        </p:nvSpPr>
        <p:spPr>
          <a:xfrm>
            <a:off x="6280071" y="2241052"/>
            <a:ext cx="7264479" cy="4978897"/>
          </a:xfrm>
          <a:prstGeom prst="roundRect">
            <a:avLst>
              <a:gd name="adj" fmla="val 1256"/>
            </a:avLst>
          </a:prstGeom>
          <a:solidFill>
            <a:srgbClr val="304755"/>
          </a:solidFill>
          <a:ln/>
        </p:spPr>
        <p:txBody>
          <a:bodyPr/>
          <a:lstStyle/>
          <a:p>
            <a:endParaRPr lang="en-IN" dirty="0"/>
          </a:p>
        </p:txBody>
      </p:sp>
      <p:sp>
        <p:nvSpPr>
          <p:cNvPr id="5" name="Text 2">
            <a:extLst>
              <a:ext uri="{FF2B5EF4-FFF2-40B4-BE49-F238E27FC236}">
                <a16:creationId xmlns:a16="http://schemas.microsoft.com/office/drawing/2014/main" id="{8A8F887B-BDDC-6046-8303-7147FD5564B4}"/>
              </a:ext>
            </a:extLst>
          </p:cNvPr>
          <p:cNvSpPr/>
          <p:nvPr/>
        </p:nvSpPr>
        <p:spPr>
          <a:xfrm>
            <a:off x="6506766" y="2524482"/>
            <a:ext cx="3024664" cy="333494"/>
          </a:xfrm>
          <a:prstGeom prst="rect">
            <a:avLst/>
          </a:prstGeom>
          <a:noFill/>
          <a:ln/>
        </p:spPr>
        <p:txBody>
          <a:bodyPr wrap="none" lIns="0" tIns="0" rIns="0" bIns="0" rtlCol="0" anchor="t"/>
          <a:lstStyle/>
          <a:p>
            <a:pPr marL="0" indent="0">
              <a:lnSpc>
                <a:spcPts val="2600"/>
              </a:lnSpc>
              <a:buNone/>
            </a:pPr>
            <a:endParaRPr lang="en-US" sz="2100" dirty="0"/>
          </a:p>
        </p:txBody>
      </p:sp>
      <p:sp>
        <p:nvSpPr>
          <p:cNvPr id="6" name="Text 3">
            <a:extLst>
              <a:ext uri="{FF2B5EF4-FFF2-40B4-BE49-F238E27FC236}">
                <a16:creationId xmlns:a16="http://schemas.microsoft.com/office/drawing/2014/main" id="{8243E318-2956-B197-7923-9F17542EB4B3}"/>
              </a:ext>
            </a:extLst>
          </p:cNvPr>
          <p:cNvSpPr/>
          <p:nvPr/>
        </p:nvSpPr>
        <p:spPr>
          <a:xfrm>
            <a:off x="6650593" y="2691229"/>
            <a:ext cx="6523434" cy="3902154"/>
          </a:xfrm>
          <a:prstGeom prst="rect">
            <a:avLst/>
          </a:prstGeom>
          <a:noFill/>
          <a:ln/>
        </p:spPr>
        <p:txBody>
          <a:bodyPr wrap="square" lIns="0" tIns="0" rIns="0" bIns="0" rtlCol="0" anchor="t"/>
          <a:lstStyle/>
          <a:p>
            <a:pPr marL="457200" indent="-457200">
              <a:lnSpc>
                <a:spcPts val="2850"/>
              </a:lnSpc>
              <a:buFont typeface="Wingdings" panose="05000000000000000000" pitchFamily="2" charset="2"/>
              <a:buChar char="q"/>
            </a:pPr>
            <a:endParaRPr lang="en-US" sz="2800" dirty="0">
              <a:solidFill>
                <a:srgbClr val="CAD6DE"/>
              </a:solidFill>
              <a:latin typeface="Cabin" pitchFamily="34" charset="0"/>
            </a:endParaRPr>
          </a:p>
          <a:p>
            <a:pPr marL="457200" indent="-457200">
              <a:lnSpc>
                <a:spcPts val="2850"/>
              </a:lnSpc>
              <a:buFont typeface="Wingdings" panose="05000000000000000000" pitchFamily="2" charset="2"/>
              <a:buChar char="q"/>
            </a:pPr>
            <a:r>
              <a:rPr lang="en-US" sz="2800" dirty="0">
                <a:solidFill>
                  <a:srgbClr val="CAD6DE"/>
                </a:solidFill>
                <a:latin typeface="Cabin" pitchFamily="34" charset="0"/>
              </a:rPr>
              <a:t> The User Authentication module is designed to ensure secure and reliable access to the system.</a:t>
            </a:r>
          </a:p>
          <a:p>
            <a:pPr marL="457200" indent="-457200">
              <a:lnSpc>
                <a:spcPts val="2850"/>
              </a:lnSpc>
              <a:buFont typeface="Wingdings" panose="05000000000000000000" pitchFamily="2" charset="2"/>
              <a:buChar char="q"/>
            </a:pPr>
            <a:endParaRPr lang="en-US" sz="2800" dirty="0">
              <a:solidFill>
                <a:srgbClr val="CAD6DE"/>
              </a:solidFill>
              <a:latin typeface="Cabin" pitchFamily="34" charset="0"/>
            </a:endParaRPr>
          </a:p>
          <a:p>
            <a:pPr marL="457200" indent="-457200">
              <a:lnSpc>
                <a:spcPts val="2850"/>
              </a:lnSpc>
              <a:buFont typeface="Wingdings" panose="05000000000000000000" pitchFamily="2" charset="2"/>
              <a:buChar char="q"/>
            </a:pPr>
            <a:endParaRPr lang="en-US" sz="2800" dirty="0">
              <a:solidFill>
                <a:srgbClr val="CAD6DE"/>
              </a:solidFill>
              <a:latin typeface="Cabin" pitchFamily="34" charset="0"/>
            </a:endParaRPr>
          </a:p>
          <a:p>
            <a:pPr marL="457200" indent="-457200">
              <a:lnSpc>
                <a:spcPts val="2850"/>
              </a:lnSpc>
              <a:buFont typeface="Wingdings" panose="05000000000000000000" pitchFamily="2" charset="2"/>
              <a:buChar char="q"/>
            </a:pPr>
            <a:r>
              <a:rPr lang="en-US" sz="2800" dirty="0">
                <a:solidFill>
                  <a:srgbClr val="CAD6DE"/>
                </a:solidFill>
                <a:latin typeface="Cabin" pitchFamily="34" charset="0"/>
              </a:rPr>
              <a:t> It controls user access by validating credentials and allowing authorized users to interact with the platform.</a:t>
            </a:r>
          </a:p>
        </p:txBody>
      </p:sp>
      <p:pic>
        <p:nvPicPr>
          <p:cNvPr id="16" name="Picture 15">
            <a:extLst>
              <a:ext uri="{FF2B5EF4-FFF2-40B4-BE49-F238E27FC236}">
                <a16:creationId xmlns:a16="http://schemas.microsoft.com/office/drawing/2014/main" id="{49FFCE83-F1FD-27CE-A451-43A044FA09F5}"/>
              </a:ext>
            </a:extLst>
          </p:cNvPr>
          <p:cNvPicPr>
            <a:picLocks noChangeAspect="1"/>
          </p:cNvPicPr>
          <p:nvPr/>
        </p:nvPicPr>
        <p:blipFill>
          <a:blip r:embed="rId3"/>
          <a:stretch>
            <a:fillRect/>
          </a:stretch>
        </p:blipFill>
        <p:spPr>
          <a:xfrm>
            <a:off x="0" y="-61555"/>
            <a:ext cx="5486401" cy="8229600"/>
          </a:xfrm>
          <a:prstGeom prst="rect">
            <a:avLst/>
          </a:prstGeom>
        </p:spPr>
      </p:pic>
    </p:spTree>
    <p:extLst>
      <p:ext uri="{BB962C8B-B14F-4D97-AF65-F5344CB8AC3E}">
        <p14:creationId xmlns:p14="http://schemas.microsoft.com/office/powerpoint/2010/main" val="3127820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C92D6-AE94-41A2-D8A7-9A9499258434}"/>
            </a:ext>
          </a:extLst>
        </p:cNvPr>
        <p:cNvGrpSpPr/>
        <p:nvPr/>
      </p:nvGrpSpPr>
      <p:grpSpPr>
        <a:xfrm>
          <a:off x="0" y="0"/>
          <a:ext cx="0" cy="0"/>
          <a:chOff x="0" y="0"/>
          <a:chExt cx="0" cy="0"/>
        </a:xfrm>
      </p:grpSpPr>
      <p:sp>
        <p:nvSpPr>
          <p:cNvPr id="4" name="Shape 1">
            <a:extLst>
              <a:ext uri="{FF2B5EF4-FFF2-40B4-BE49-F238E27FC236}">
                <a16:creationId xmlns:a16="http://schemas.microsoft.com/office/drawing/2014/main" id="{C435C1E9-766C-E670-746E-5CB590B0253E}"/>
              </a:ext>
            </a:extLst>
          </p:cNvPr>
          <p:cNvSpPr/>
          <p:nvPr/>
        </p:nvSpPr>
        <p:spPr>
          <a:xfrm>
            <a:off x="184985" y="2202031"/>
            <a:ext cx="6764456" cy="4978897"/>
          </a:xfrm>
          <a:prstGeom prst="roundRect">
            <a:avLst>
              <a:gd name="adj" fmla="val 1256"/>
            </a:avLst>
          </a:prstGeom>
          <a:solidFill>
            <a:srgbClr val="304755"/>
          </a:solidFill>
          <a:ln/>
        </p:spPr>
        <p:txBody>
          <a:bodyPr/>
          <a:lstStyle/>
          <a:p>
            <a:endParaRPr lang="en-IN" dirty="0"/>
          </a:p>
        </p:txBody>
      </p:sp>
      <p:sp>
        <p:nvSpPr>
          <p:cNvPr id="5" name="Text 2">
            <a:extLst>
              <a:ext uri="{FF2B5EF4-FFF2-40B4-BE49-F238E27FC236}">
                <a16:creationId xmlns:a16="http://schemas.microsoft.com/office/drawing/2014/main" id="{206EAEBD-294C-A11A-0BA6-7A2F5D20F2FB}"/>
              </a:ext>
            </a:extLst>
          </p:cNvPr>
          <p:cNvSpPr/>
          <p:nvPr/>
        </p:nvSpPr>
        <p:spPr>
          <a:xfrm>
            <a:off x="6506766" y="2524482"/>
            <a:ext cx="3024664" cy="333494"/>
          </a:xfrm>
          <a:prstGeom prst="rect">
            <a:avLst/>
          </a:prstGeom>
          <a:noFill/>
          <a:ln/>
        </p:spPr>
        <p:txBody>
          <a:bodyPr wrap="none" lIns="0" tIns="0" rIns="0" bIns="0" rtlCol="0" anchor="t"/>
          <a:lstStyle/>
          <a:p>
            <a:pPr marL="0" indent="0">
              <a:lnSpc>
                <a:spcPts val="2600"/>
              </a:lnSpc>
              <a:buNone/>
            </a:pPr>
            <a:endParaRPr lang="en-US" sz="2100" dirty="0"/>
          </a:p>
        </p:txBody>
      </p:sp>
      <p:sp>
        <p:nvSpPr>
          <p:cNvPr id="6" name="Text 3">
            <a:extLst>
              <a:ext uri="{FF2B5EF4-FFF2-40B4-BE49-F238E27FC236}">
                <a16:creationId xmlns:a16="http://schemas.microsoft.com/office/drawing/2014/main" id="{5F72C981-B1CC-5F87-4F08-292002ECAB92}"/>
              </a:ext>
            </a:extLst>
          </p:cNvPr>
          <p:cNvSpPr/>
          <p:nvPr/>
        </p:nvSpPr>
        <p:spPr>
          <a:xfrm>
            <a:off x="426007" y="2618969"/>
            <a:ext cx="6523434" cy="3902154"/>
          </a:xfrm>
          <a:prstGeom prst="rect">
            <a:avLst/>
          </a:prstGeom>
          <a:noFill/>
          <a:ln/>
        </p:spPr>
        <p:txBody>
          <a:bodyPr wrap="square" lIns="0" tIns="0" rIns="0" bIns="0" rtlCol="0" anchor="t"/>
          <a:lstStyle/>
          <a:p>
            <a:pPr marL="457200" indent="-457200">
              <a:lnSpc>
                <a:spcPts val="2850"/>
              </a:lnSpc>
              <a:buFont typeface="Wingdings" panose="05000000000000000000" pitchFamily="2" charset="2"/>
              <a:buChar char="q"/>
            </a:pPr>
            <a:endParaRPr lang="en-US" dirty="0">
              <a:solidFill>
                <a:srgbClr val="CAD6DE"/>
              </a:solidFill>
              <a:latin typeface="Cabin" pitchFamily="34" charset="0"/>
            </a:endParaRPr>
          </a:p>
          <a:p>
            <a:pPr marL="457200" indent="-457200">
              <a:lnSpc>
                <a:spcPts val="2850"/>
              </a:lnSpc>
              <a:buFont typeface="Wingdings" panose="05000000000000000000" pitchFamily="2" charset="2"/>
              <a:buChar char="q"/>
            </a:pPr>
            <a:r>
              <a:rPr lang="en-US" dirty="0">
                <a:solidFill>
                  <a:srgbClr val="CAD6DE"/>
                </a:solidFill>
                <a:latin typeface="Cabin" pitchFamily="34" charset="0"/>
              </a:rPr>
              <a:t>The Registration Page is designed to provide a simple and secure process for new users to join our Smart Health and Wellness Monitoring System.</a:t>
            </a:r>
          </a:p>
          <a:p>
            <a:pPr marL="457200" indent="-457200">
              <a:lnSpc>
                <a:spcPts val="2850"/>
              </a:lnSpc>
              <a:buFont typeface="Wingdings" panose="05000000000000000000" pitchFamily="2" charset="2"/>
              <a:buChar char="q"/>
            </a:pPr>
            <a:endParaRPr lang="en-US" dirty="0">
              <a:solidFill>
                <a:srgbClr val="CAD6DE"/>
              </a:solidFill>
              <a:latin typeface="Cabin" pitchFamily="34" charset="0"/>
            </a:endParaRPr>
          </a:p>
          <a:p>
            <a:pPr marL="457200" indent="-457200">
              <a:lnSpc>
                <a:spcPts val="2850"/>
              </a:lnSpc>
              <a:buFont typeface="Wingdings" panose="05000000000000000000" pitchFamily="2" charset="2"/>
              <a:buChar char="q"/>
            </a:pPr>
            <a:r>
              <a:rPr lang="en-US" dirty="0">
                <a:solidFill>
                  <a:srgbClr val="CAD6DE"/>
                </a:solidFill>
                <a:latin typeface="Cabin" pitchFamily="34" charset="0"/>
              </a:rPr>
              <a:t> Here, you can create your personalized account by entering essential details such as your name, email, and password.</a:t>
            </a:r>
          </a:p>
          <a:p>
            <a:pPr marL="457200" indent="-457200">
              <a:lnSpc>
                <a:spcPts val="2850"/>
              </a:lnSpc>
              <a:buFont typeface="Wingdings" panose="05000000000000000000" pitchFamily="2" charset="2"/>
              <a:buChar char="q"/>
            </a:pPr>
            <a:endParaRPr lang="en-US" dirty="0">
              <a:solidFill>
                <a:srgbClr val="CAD6DE"/>
              </a:solidFill>
              <a:latin typeface="Cabin" pitchFamily="34" charset="0"/>
            </a:endParaRPr>
          </a:p>
          <a:p>
            <a:pPr marL="457200" indent="-457200">
              <a:lnSpc>
                <a:spcPts val="2850"/>
              </a:lnSpc>
              <a:buFont typeface="Wingdings" panose="05000000000000000000" pitchFamily="2" charset="2"/>
              <a:buChar char="q"/>
            </a:pPr>
            <a:r>
              <a:rPr lang="en-US" dirty="0">
                <a:solidFill>
                  <a:srgbClr val="CAD6DE"/>
                </a:solidFill>
                <a:latin typeface="Cabin" pitchFamily="34" charset="0"/>
              </a:rPr>
              <a:t>Once registered, you’ll gain access, to the full range of features.</a:t>
            </a:r>
            <a:endParaRPr lang="en-US" sz="2800" dirty="0">
              <a:solidFill>
                <a:srgbClr val="CAD6DE"/>
              </a:solidFill>
              <a:latin typeface="Cabin" pitchFamily="34" charset="0"/>
            </a:endParaRPr>
          </a:p>
        </p:txBody>
      </p:sp>
      <p:sp>
        <p:nvSpPr>
          <p:cNvPr id="2" name="Text 0">
            <a:extLst>
              <a:ext uri="{FF2B5EF4-FFF2-40B4-BE49-F238E27FC236}">
                <a16:creationId xmlns:a16="http://schemas.microsoft.com/office/drawing/2014/main" id="{4A90826F-AEDA-3DCE-CFF6-E6471A9E4ED8}"/>
              </a:ext>
            </a:extLst>
          </p:cNvPr>
          <p:cNvSpPr/>
          <p:nvPr/>
        </p:nvSpPr>
        <p:spPr>
          <a:xfrm>
            <a:off x="184985" y="631367"/>
            <a:ext cx="6487398" cy="1092955"/>
          </a:xfrm>
          <a:prstGeom prst="rect">
            <a:avLst/>
          </a:prstGeom>
          <a:noFill/>
          <a:ln>
            <a:solidFill>
              <a:schemeClr val="accent3">
                <a:lumMod val="60000"/>
                <a:lumOff val="40000"/>
              </a:schemeClr>
            </a:solidFill>
          </a:ln>
        </p:spPr>
        <p:txBody>
          <a:bodyPr wrap="square" lIns="0" tIns="0" rIns="0" bIns="0" rtlCol="0" anchor="ctr"/>
          <a:lstStyle/>
          <a:p>
            <a:pPr marL="0" indent="0">
              <a:lnSpc>
                <a:spcPts val="5150"/>
              </a:lnSpc>
              <a:buNone/>
            </a:pPr>
            <a:r>
              <a:rPr lang="en-US" sz="4150" dirty="0">
                <a:solidFill>
                  <a:srgbClr val="FFFFFF"/>
                </a:solidFill>
                <a:latin typeface="Unbounded" pitchFamily="34" charset="0"/>
                <a:ea typeface="Unbounded" pitchFamily="34" charset="-122"/>
                <a:cs typeface="Unbounded" pitchFamily="34" charset="-120"/>
              </a:rPr>
              <a:t>	</a:t>
            </a:r>
            <a:r>
              <a:rPr lang="en-US" sz="3200" dirty="0">
                <a:solidFill>
                  <a:srgbClr val="FFFFFF"/>
                </a:solidFill>
                <a:latin typeface="Unbounded" pitchFamily="34" charset="0"/>
                <a:ea typeface="Unbounded" pitchFamily="34" charset="-122"/>
                <a:cs typeface="Unbounded" pitchFamily="34" charset="-120"/>
              </a:rPr>
              <a:t> Registration Page</a:t>
            </a:r>
            <a:endParaRPr lang="en-US" sz="3200" dirty="0"/>
          </a:p>
        </p:txBody>
      </p:sp>
      <p:pic>
        <p:nvPicPr>
          <p:cNvPr id="3" name="Picture 2">
            <a:extLst>
              <a:ext uri="{FF2B5EF4-FFF2-40B4-BE49-F238E27FC236}">
                <a16:creationId xmlns:a16="http://schemas.microsoft.com/office/drawing/2014/main" id="{A7997F34-72CA-8032-6DCF-E3762D142504}"/>
              </a:ext>
            </a:extLst>
          </p:cNvPr>
          <p:cNvPicPr>
            <a:picLocks noChangeAspect="1"/>
          </p:cNvPicPr>
          <p:nvPr/>
        </p:nvPicPr>
        <p:blipFill>
          <a:blip r:embed="rId3"/>
          <a:srcRect r="5366" b="6967"/>
          <a:stretch/>
        </p:blipFill>
        <p:spPr>
          <a:xfrm>
            <a:off x="7277298" y="518160"/>
            <a:ext cx="7168117" cy="6918960"/>
          </a:xfrm>
          <a:prstGeom prst="rect">
            <a:avLst/>
          </a:prstGeom>
        </p:spPr>
      </p:pic>
    </p:spTree>
    <p:extLst>
      <p:ext uri="{BB962C8B-B14F-4D97-AF65-F5344CB8AC3E}">
        <p14:creationId xmlns:p14="http://schemas.microsoft.com/office/powerpoint/2010/main" val="2313854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85925B-0D59-9DDD-9EED-5B5FD1BD5C72}"/>
              </a:ext>
            </a:extLst>
          </p:cNvPr>
          <p:cNvPicPr>
            <a:picLocks noChangeAspect="1"/>
          </p:cNvPicPr>
          <p:nvPr/>
        </p:nvPicPr>
        <p:blipFill>
          <a:blip r:embed="rId2"/>
          <a:stretch>
            <a:fillRect/>
          </a:stretch>
        </p:blipFill>
        <p:spPr>
          <a:xfrm>
            <a:off x="188914" y="2454488"/>
            <a:ext cx="6936059" cy="4280850"/>
          </a:xfrm>
          <a:prstGeom prst="rect">
            <a:avLst/>
          </a:prstGeom>
        </p:spPr>
      </p:pic>
      <p:pic>
        <p:nvPicPr>
          <p:cNvPr id="7" name="Picture 6">
            <a:extLst>
              <a:ext uri="{FF2B5EF4-FFF2-40B4-BE49-F238E27FC236}">
                <a16:creationId xmlns:a16="http://schemas.microsoft.com/office/drawing/2014/main" id="{CA7C5B57-63DD-7E5D-0425-AACB164B4B2B}"/>
              </a:ext>
            </a:extLst>
          </p:cNvPr>
          <p:cNvPicPr>
            <a:picLocks noChangeAspect="1"/>
          </p:cNvPicPr>
          <p:nvPr/>
        </p:nvPicPr>
        <p:blipFill>
          <a:blip r:embed="rId3"/>
          <a:stretch>
            <a:fillRect/>
          </a:stretch>
        </p:blipFill>
        <p:spPr>
          <a:xfrm>
            <a:off x="7315200" y="2454488"/>
            <a:ext cx="7126286" cy="4280850"/>
          </a:xfrm>
          <a:prstGeom prst="rect">
            <a:avLst/>
          </a:prstGeom>
        </p:spPr>
      </p:pic>
      <p:sp>
        <p:nvSpPr>
          <p:cNvPr id="12" name="Text 0">
            <a:extLst>
              <a:ext uri="{FF2B5EF4-FFF2-40B4-BE49-F238E27FC236}">
                <a16:creationId xmlns:a16="http://schemas.microsoft.com/office/drawing/2014/main" id="{CE83A81C-7C08-DCE3-FC2B-E8899361B1E2}"/>
              </a:ext>
            </a:extLst>
          </p:cNvPr>
          <p:cNvSpPr/>
          <p:nvPr/>
        </p:nvSpPr>
        <p:spPr>
          <a:xfrm>
            <a:off x="3692360" y="631367"/>
            <a:ext cx="6487398" cy="1092955"/>
          </a:xfrm>
          <a:prstGeom prst="rect">
            <a:avLst/>
          </a:prstGeom>
          <a:noFill/>
          <a:ln>
            <a:solidFill>
              <a:schemeClr val="accent3">
                <a:lumMod val="60000"/>
                <a:lumOff val="40000"/>
              </a:schemeClr>
            </a:solidFill>
          </a:ln>
        </p:spPr>
        <p:txBody>
          <a:bodyPr wrap="square" lIns="0" tIns="0" rIns="0" bIns="0" rtlCol="0" anchor="ctr"/>
          <a:lstStyle/>
          <a:p>
            <a:pPr marL="0" indent="0">
              <a:lnSpc>
                <a:spcPts val="5150"/>
              </a:lnSpc>
              <a:buNone/>
            </a:pPr>
            <a:r>
              <a:rPr lang="en-US" sz="4150" dirty="0">
                <a:solidFill>
                  <a:srgbClr val="FFFFFF"/>
                </a:solidFill>
                <a:latin typeface="Unbounded" pitchFamily="34" charset="0"/>
                <a:ea typeface="Unbounded" pitchFamily="34" charset="-122"/>
                <a:cs typeface="Unbounded" pitchFamily="34" charset="-120"/>
              </a:rPr>
              <a:t>	</a:t>
            </a:r>
            <a:r>
              <a:rPr lang="en-US" sz="3200" dirty="0">
                <a:solidFill>
                  <a:srgbClr val="FFFFFF"/>
                </a:solidFill>
                <a:latin typeface="Unbounded" pitchFamily="34" charset="0"/>
                <a:ea typeface="Unbounded" pitchFamily="34" charset="-122"/>
                <a:cs typeface="Unbounded" pitchFamily="34" charset="-120"/>
              </a:rPr>
              <a:t>	Database</a:t>
            </a:r>
            <a:endParaRPr lang="en-US" sz="3200" dirty="0"/>
          </a:p>
        </p:txBody>
      </p:sp>
    </p:spTree>
    <p:extLst>
      <p:ext uri="{BB962C8B-B14F-4D97-AF65-F5344CB8AC3E}">
        <p14:creationId xmlns:p14="http://schemas.microsoft.com/office/powerpoint/2010/main" val="3493998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2C63E0-C538-9252-B704-58DA70EE07B1}"/>
              </a:ext>
            </a:extLst>
          </p:cNvPr>
          <p:cNvPicPr>
            <a:picLocks noChangeAspect="1"/>
          </p:cNvPicPr>
          <p:nvPr/>
        </p:nvPicPr>
        <p:blipFill>
          <a:blip r:embed="rId2"/>
          <a:stretch>
            <a:fillRect/>
          </a:stretch>
        </p:blipFill>
        <p:spPr>
          <a:xfrm>
            <a:off x="134514" y="538480"/>
            <a:ext cx="6987517" cy="7306496"/>
          </a:xfrm>
          <a:prstGeom prst="rect">
            <a:avLst/>
          </a:prstGeom>
        </p:spPr>
      </p:pic>
      <p:sp>
        <p:nvSpPr>
          <p:cNvPr id="3" name="Text 0">
            <a:extLst>
              <a:ext uri="{FF2B5EF4-FFF2-40B4-BE49-F238E27FC236}">
                <a16:creationId xmlns:a16="http://schemas.microsoft.com/office/drawing/2014/main" id="{6D83E1D9-3F58-5EA6-9EC1-5380AAD90CAE}"/>
              </a:ext>
            </a:extLst>
          </p:cNvPr>
          <p:cNvSpPr/>
          <p:nvPr/>
        </p:nvSpPr>
        <p:spPr>
          <a:xfrm>
            <a:off x="7645151" y="341436"/>
            <a:ext cx="6487398" cy="1092955"/>
          </a:xfrm>
          <a:prstGeom prst="rect">
            <a:avLst/>
          </a:prstGeom>
          <a:noFill/>
          <a:ln>
            <a:solidFill>
              <a:schemeClr val="accent3">
                <a:lumMod val="60000"/>
                <a:lumOff val="40000"/>
              </a:schemeClr>
            </a:solidFill>
          </a:ln>
        </p:spPr>
        <p:txBody>
          <a:bodyPr wrap="square" lIns="0" tIns="0" rIns="0" bIns="0" rtlCol="0" anchor="ctr"/>
          <a:lstStyle/>
          <a:p>
            <a:pPr marL="0" indent="0">
              <a:lnSpc>
                <a:spcPts val="5150"/>
              </a:lnSpc>
              <a:buNone/>
            </a:pPr>
            <a:r>
              <a:rPr lang="en-US" sz="4150" dirty="0">
                <a:solidFill>
                  <a:srgbClr val="FFFFFF"/>
                </a:solidFill>
                <a:latin typeface="Unbounded" pitchFamily="34" charset="0"/>
                <a:ea typeface="Unbounded" pitchFamily="34" charset="-122"/>
                <a:cs typeface="Unbounded" pitchFamily="34" charset="-120"/>
              </a:rPr>
              <a:t>	</a:t>
            </a:r>
            <a:r>
              <a:rPr lang="en-US" sz="3200" dirty="0">
                <a:solidFill>
                  <a:srgbClr val="FFFFFF"/>
                </a:solidFill>
                <a:latin typeface="Unbounded" pitchFamily="34" charset="0"/>
                <a:ea typeface="Unbounded" pitchFamily="34" charset="-122"/>
                <a:cs typeface="Unbounded" pitchFamily="34" charset="-120"/>
              </a:rPr>
              <a:t> Login  Page</a:t>
            </a:r>
            <a:endParaRPr lang="en-US" sz="3200" dirty="0"/>
          </a:p>
        </p:txBody>
      </p:sp>
      <p:sp>
        <p:nvSpPr>
          <p:cNvPr id="6" name="Shape 1">
            <a:extLst>
              <a:ext uri="{FF2B5EF4-FFF2-40B4-BE49-F238E27FC236}">
                <a16:creationId xmlns:a16="http://schemas.microsoft.com/office/drawing/2014/main" id="{0EE21286-A65F-CB9C-7001-4E1D2E7DD8B5}"/>
              </a:ext>
            </a:extLst>
          </p:cNvPr>
          <p:cNvSpPr/>
          <p:nvPr/>
        </p:nvSpPr>
        <p:spPr>
          <a:xfrm>
            <a:off x="7368093" y="2436206"/>
            <a:ext cx="6764456" cy="4978897"/>
          </a:xfrm>
          <a:prstGeom prst="roundRect">
            <a:avLst>
              <a:gd name="adj" fmla="val 1256"/>
            </a:avLst>
          </a:prstGeom>
          <a:solidFill>
            <a:srgbClr val="304755"/>
          </a:solidFill>
          <a:ln/>
        </p:spPr>
        <p:txBody>
          <a:bodyPr/>
          <a:lstStyle/>
          <a:p>
            <a:pPr marL="457200" indent="-457200">
              <a:lnSpc>
                <a:spcPts val="2850"/>
              </a:lnSpc>
              <a:buFont typeface="Wingdings" panose="05000000000000000000" pitchFamily="2" charset="2"/>
              <a:buChar char="q"/>
            </a:pPr>
            <a:r>
              <a:rPr lang="en-US" sz="2400" dirty="0">
                <a:solidFill>
                  <a:srgbClr val="CAD6DE"/>
                </a:solidFill>
                <a:latin typeface="Cabin" pitchFamily="34" charset="0"/>
              </a:rPr>
              <a:t>The Login Page allows returning users to securely access their accounts and continue 			their wellness journey.</a:t>
            </a:r>
          </a:p>
          <a:p>
            <a:pPr>
              <a:lnSpc>
                <a:spcPts val="2850"/>
              </a:lnSpc>
            </a:pPr>
            <a:endParaRPr lang="en-US" sz="2400" dirty="0">
              <a:solidFill>
                <a:srgbClr val="CAD6DE"/>
              </a:solidFill>
              <a:latin typeface="Cabin" pitchFamily="34" charset="0"/>
            </a:endParaRPr>
          </a:p>
          <a:p>
            <a:pPr marL="457200" indent="-457200">
              <a:lnSpc>
                <a:spcPts val="2850"/>
              </a:lnSpc>
              <a:buFont typeface="Wingdings" panose="05000000000000000000" pitchFamily="2" charset="2"/>
              <a:buChar char="q"/>
            </a:pPr>
            <a:r>
              <a:rPr lang="en-US" sz="2400" dirty="0">
                <a:solidFill>
                  <a:srgbClr val="CAD6DE"/>
                </a:solidFill>
                <a:latin typeface="Cabin" pitchFamily="34" charset="0"/>
              </a:rPr>
              <a:t> Simply enter your registered email and password to log in and unlock smart health and 		wellness features.</a:t>
            </a:r>
          </a:p>
          <a:p>
            <a:pPr marL="457200" indent="-457200">
              <a:lnSpc>
                <a:spcPts val="2850"/>
              </a:lnSpc>
              <a:buFont typeface="Wingdings" panose="05000000000000000000" pitchFamily="2" charset="2"/>
              <a:buChar char="q"/>
            </a:pPr>
            <a:endParaRPr lang="en-US" sz="2400" dirty="0">
              <a:solidFill>
                <a:srgbClr val="CAD6DE"/>
              </a:solidFill>
              <a:latin typeface="Cabin" pitchFamily="34" charset="0"/>
            </a:endParaRPr>
          </a:p>
          <a:p>
            <a:pPr marL="457200" indent="-457200">
              <a:lnSpc>
                <a:spcPts val="2850"/>
              </a:lnSpc>
              <a:buFont typeface="Wingdings" panose="05000000000000000000" pitchFamily="2" charset="2"/>
              <a:buChar char="q"/>
            </a:pPr>
            <a:r>
              <a:rPr lang="en-US" sz="2400" dirty="0">
                <a:solidFill>
                  <a:srgbClr val="CAD6DE"/>
                </a:solidFill>
                <a:latin typeface="Cabin" pitchFamily="34" charset="0"/>
              </a:rPr>
              <a:t>If you haven’t registered yet, you can quickly sign up and start your wellness journey today.</a:t>
            </a:r>
            <a:endParaRPr lang="en-IN" sz="2400" dirty="0"/>
          </a:p>
        </p:txBody>
      </p:sp>
    </p:spTree>
    <p:extLst>
      <p:ext uri="{BB962C8B-B14F-4D97-AF65-F5344CB8AC3E}">
        <p14:creationId xmlns:p14="http://schemas.microsoft.com/office/powerpoint/2010/main" val="30185611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835</TotalTime>
  <Words>1041</Words>
  <Application>Microsoft Office PowerPoint</Application>
  <PresentationFormat>Custom</PresentationFormat>
  <Paragraphs>119</Paragraphs>
  <Slides>21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Cabin</vt:lpstr>
      <vt:lpstr>Arial</vt:lpstr>
      <vt:lpstr>ui-sans-serif</vt:lpstr>
      <vt:lpstr>Unbounded</vt:lpstr>
      <vt:lpstr>Wingdings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Sai Vaishnavi Menta</cp:lastModifiedBy>
  <cp:revision>6</cp:revision>
  <dcterms:created xsi:type="dcterms:W3CDTF">2024-11-25T08:25:48Z</dcterms:created>
  <dcterms:modified xsi:type="dcterms:W3CDTF">2024-11-29T08:55:18Z</dcterms:modified>
</cp:coreProperties>
</file>